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8.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9" r:id="rId1"/>
    <p:sldMasterId id="2147483703" r:id="rId2"/>
    <p:sldMasterId id="2147483727" r:id="rId3"/>
    <p:sldMasterId id="2147483775" r:id="rId4"/>
    <p:sldMasterId id="2147483823" r:id="rId5"/>
    <p:sldMasterId id="2147483847" r:id="rId6"/>
  </p:sldMasterIdLst>
  <p:notesMasterIdLst>
    <p:notesMasterId r:id="rId37"/>
  </p:notesMasterIdLst>
  <p:sldIdLst>
    <p:sldId id="256" r:id="rId7"/>
    <p:sldId id="275" r:id="rId8"/>
    <p:sldId id="264" r:id="rId9"/>
    <p:sldId id="290" r:id="rId10"/>
    <p:sldId id="300" r:id="rId11"/>
    <p:sldId id="281" r:id="rId12"/>
    <p:sldId id="267" r:id="rId13"/>
    <p:sldId id="297" r:id="rId14"/>
    <p:sldId id="294" r:id="rId15"/>
    <p:sldId id="286" r:id="rId16"/>
    <p:sldId id="269" r:id="rId17"/>
    <p:sldId id="317" r:id="rId18"/>
    <p:sldId id="304" r:id="rId19"/>
    <p:sldId id="262" r:id="rId20"/>
    <p:sldId id="274" r:id="rId21"/>
    <p:sldId id="299" r:id="rId22"/>
    <p:sldId id="313" r:id="rId23"/>
    <p:sldId id="315" r:id="rId24"/>
    <p:sldId id="316" r:id="rId25"/>
    <p:sldId id="314" r:id="rId26"/>
    <p:sldId id="298" r:id="rId27"/>
    <p:sldId id="305" r:id="rId28"/>
    <p:sldId id="306" r:id="rId29"/>
    <p:sldId id="307" r:id="rId30"/>
    <p:sldId id="308" r:id="rId31"/>
    <p:sldId id="309" r:id="rId32"/>
    <p:sldId id="310" r:id="rId33"/>
    <p:sldId id="311" r:id="rId34"/>
    <p:sldId id="312" r:id="rId35"/>
    <p:sldId id="278" r:id="rId36"/>
  </p:sldIdLst>
  <p:sldSz cx="9144000" cy="6858000" type="screen4x3"/>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80" d="100"/>
          <a:sy n="80" d="100"/>
        </p:scale>
        <p:origin x="1734" y="36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C:\Weihong%20Wang\UVU\UVU%20research\Utah%20Lake%20Mapping%20Project\UtahLakeSurfaces\UtahLake-RatingCurv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276482225977821E-2"/>
          <c:y val="6.0741471202388451E-2"/>
          <c:w val="0.88864158365585943"/>
          <c:h val="0.87829850191605774"/>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5.8408786778123424E-2"/>
                  <c:y val="-9.3671247309928832E-2"/>
                </c:manualLayout>
              </c:layout>
              <c:numFmt formatCode="#,##0.0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parajita" panose="020B0604020202020204" pitchFamily="34" charset="0"/>
                      <a:ea typeface="+mn-ea"/>
                      <a:cs typeface="Aparajita" panose="020B0604020202020204" pitchFamily="34" charset="0"/>
                    </a:defRPr>
                  </a:pPr>
                  <a:endParaRPr lang="en-US"/>
                </a:p>
              </c:txPr>
            </c:trendlineLbl>
          </c:trendline>
          <c:xVal>
            <c:numRef>
              <c:f>Sheet1!$A$2:$A$8</c:f>
              <c:numCache>
                <c:formatCode>General</c:formatCode>
                <c:ptCount val="7"/>
                <c:pt idx="0">
                  <c:v>1371</c:v>
                </c:pt>
                <c:pt idx="1">
                  <c:v>1370.5</c:v>
                </c:pt>
                <c:pt idx="2">
                  <c:v>1370</c:v>
                </c:pt>
                <c:pt idx="3">
                  <c:v>1369.5</c:v>
                </c:pt>
                <c:pt idx="4">
                  <c:v>1369</c:v>
                </c:pt>
                <c:pt idx="5">
                  <c:v>1366.5</c:v>
                </c:pt>
                <c:pt idx="6">
                  <c:v>1366</c:v>
                </c:pt>
              </c:numCache>
            </c:numRef>
          </c:xVal>
          <c:yVal>
            <c:numRef>
              <c:f>Sheet1!$B$2:$B$8</c:f>
              <c:numCache>
                <c:formatCode>General</c:formatCode>
                <c:ptCount val="7"/>
                <c:pt idx="0">
                  <c:v>1936495425</c:v>
                </c:pt>
                <c:pt idx="1">
                  <c:v>1740316740</c:v>
                </c:pt>
                <c:pt idx="2">
                  <c:v>1546410195</c:v>
                </c:pt>
                <c:pt idx="3">
                  <c:v>1357373323</c:v>
                </c:pt>
                <c:pt idx="4">
                  <c:v>1174480249</c:v>
                </c:pt>
                <c:pt idx="5">
                  <c:v>339972094</c:v>
                </c:pt>
                <c:pt idx="6" formatCode="0">
                  <c:v>198947491.69999999</c:v>
                </c:pt>
              </c:numCache>
            </c:numRef>
          </c:yVal>
          <c:smooth val="0"/>
        </c:ser>
        <c:dLbls>
          <c:showLegendKey val="0"/>
          <c:showVal val="0"/>
          <c:showCatName val="0"/>
          <c:showSerName val="0"/>
          <c:showPercent val="0"/>
          <c:showBubbleSize val="0"/>
        </c:dLbls>
        <c:axId val="575562368"/>
        <c:axId val="709468112"/>
      </c:scatterChart>
      <c:valAx>
        <c:axId val="575562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arajita" panose="020B0604020202020204" pitchFamily="34" charset="0"/>
                <a:ea typeface="+mn-ea"/>
                <a:cs typeface="Aparajita" panose="020B0604020202020204" pitchFamily="34" charset="0"/>
              </a:defRPr>
            </a:pPr>
            <a:endParaRPr lang="en-US"/>
          </a:p>
        </c:txPr>
        <c:crossAx val="709468112"/>
        <c:crosses val="autoZero"/>
        <c:crossBetween val="midCat"/>
      </c:valAx>
      <c:valAx>
        <c:axId val="709468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Aparajita" panose="020B0604020202020204" pitchFamily="34" charset="0"/>
                <a:ea typeface="+mn-ea"/>
                <a:cs typeface="Aparajita" panose="020B0604020202020204" pitchFamily="34" charset="0"/>
              </a:defRPr>
            </a:pPr>
            <a:endParaRPr lang="en-US"/>
          </a:p>
        </c:txPr>
        <c:crossAx val="575562368"/>
        <c:crosses val="autoZero"/>
        <c:crossBetween val="midCat"/>
        <c:dispUnits>
          <c:builtInUnit val="millions"/>
          <c:dispUnitsLbl>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smtClean="0"/>
              <a:t>As </a:t>
            </a:r>
            <a:r>
              <a:rPr lang="en-US" sz="2400" dirty="0"/>
              <a:t>temporal and spatial variation in Utah Lake and its inlets/outlet</a:t>
            </a:r>
          </a:p>
        </c:rich>
      </c:tx>
      <c:layout>
        <c:manualLayout>
          <c:xMode val="edge"/>
          <c:yMode val="edge"/>
          <c:x val="0.1387000732123973"/>
          <c:y val="2.7962415364784346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6"/>
          <c:order val="4"/>
          <c:tx>
            <c:strRef>
              <c:f>'GSA Fall 2016'!$A$25</c:f>
              <c:strCache>
                <c:ptCount val="1"/>
                <c:pt idx="0">
                  <c:v>Spanish Fork</c:v>
                </c:pt>
              </c:strCache>
            </c:strRef>
          </c:tx>
          <c:spPr>
            <a:solidFill>
              <a:srgbClr val="C04E00"/>
            </a:solidFill>
            <a:ln>
              <a:noFill/>
            </a:ln>
            <a:effectLst/>
          </c:spPr>
          <c:invertIfNegative val="0"/>
          <c:cat>
            <c:numRef>
              <c:f>'GSA Fall 2016'!$B$10:$J$10</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2016'!$B$25:$J$25</c:f>
              <c:numCache>
                <c:formatCode>General</c:formatCode>
                <c:ptCount val="9"/>
                <c:pt idx="0">
                  <c:v>8.0000000000000002E-3</c:v>
                </c:pt>
                <c:pt idx="3" formatCode="0.000">
                  <c:v>2.0915075833333335E-2</c:v>
                </c:pt>
                <c:pt idx="8" formatCode="0.000">
                  <c:v>9.9954939854444442E-3</c:v>
                </c:pt>
              </c:numCache>
            </c:numRef>
          </c:val>
          <c:extLst xmlns:c16r2="http://schemas.microsoft.com/office/drawing/2015/06/chart">
            <c:ext xmlns:c16="http://schemas.microsoft.com/office/drawing/2014/chart" uri="{C3380CC4-5D6E-409C-BE32-E72D297353CC}">
              <c16:uniqueId val="{00000000-5304-4015-921F-4C60EA3FAB0D}"/>
            </c:ext>
          </c:extLst>
        </c:ser>
        <c:ser>
          <c:idx val="7"/>
          <c:order val="5"/>
          <c:tx>
            <c:strRef>
              <c:f>'GSA Fall 2016'!$A$26</c:f>
              <c:strCache>
                <c:ptCount val="1"/>
                <c:pt idx="0">
                  <c:v>Hobble Creek</c:v>
                </c:pt>
              </c:strCache>
            </c:strRef>
          </c:tx>
          <c:spPr>
            <a:solidFill>
              <a:srgbClr val="002060"/>
            </a:solidFill>
            <a:ln>
              <a:noFill/>
            </a:ln>
            <a:effectLst/>
          </c:spPr>
          <c:invertIfNegative val="0"/>
          <c:cat>
            <c:numRef>
              <c:f>'GSA Fall 2016'!$B$10:$J$10</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2016'!$B$26:$J$26</c:f>
              <c:numCache>
                <c:formatCode>General</c:formatCode>
                <c:ptCount val="9"/>
                <c:pt idx="0" formatCode="0.000">
                  <c:v>1.2446029366666667E-2</c:v>
                </c:pt>
                <c:pt idx="3" formatCode="0.000">
                  <c:v>2.0096094713333332E-2</c:v>
                </c:pt>
              </c:numCache>
            </c:numRef>
          </c:val>
          <c:extLst xmlns:c16r2="http://schemas.microsoft.com/office/drawing/2015/06/chart">
            <c:ext xmlns:c16="http://schemas.microsoft.com/office/drawing/2014/chart" uri="{C3380CC4-5D6E-409C-BE32-E72D297353CC}">
              <c16:uniqueId val="{00000001-5304-4015-921F-4C60EA3FAB0D}"/>
            </c:ext>
          </c:extLst>
        </c:ser>
        <c:ser>
          <c:idx val="8"/>
          <c:order val="6"/>
          <c:tx>
            <c:strRef>
              <c:f>'GSA Fall 2016'!$A$27</c:f>
              <c:strCache>
                <c:ptCount val="1"/>
                <c:pt idx="0">
                  <c:v>Provo River</c:v>
                </c:pt>
              </c:strCache>
            </c:strRef>
          </c:tx>
          <c:spPr>
            <a:solidFill>
              <a:srgbClr val="800000"/>
            </a:solidFill>
            <a:ln>
              <a:noFill/>
            </a:ln>
            <a:effectLst/>
          </c:spPr>
          <c:invertIfNegative val="0"/>
          <c:cat>
            <c:numRef>
              <c:f>'GSA Fall 2016'!$B$10:$J$10</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2016'!$B$27:$J$27</c:f>
              <c:numCache>
                <c:formatCode>General</c:formatCode>
                <c:ptCount val="9"/>
                <c:pt idx="0" formatCode="0.000">
                  <c:v>1.0620830988666667E-2</c:v>
                </c:pt>
                <c:pt idx="3" formatCode="0.000">
                  <c:v>1.8978517239999999E-2</c:v>
                </c:pt>
                <c:pt idx="8" formatCode="0.000">
                  <c:v>1.1767486618666667E-2</c:v>
                </c:pt>
              </c:numCache>
            </c:numRef>
          </c:val>
          <c:extLst xmlns:c16r2="http://schemas.microsoft.com/office/drawing/2015/06/chart">
            <c:ext xmlns:c16="http://schemas.microsoft.com/office/drawing/2014/chart" uri="{C3380CC4-5D6E-409C-BE32-E72D297353CC}">
              <c16:uniqueId val="{00000002-5304-4015-921F-4C60EA3FAB0D}"/>
            </c:ext>
          </c:extLst>
        </c:ser>
        <c:ser>
          <c:idx val="9"/>
          <c:order val="7"/>
          <c:tx>
            <c:strRef>
              <c:f>'GSA Fall 2016'!$A$28</c:f>
              <c:strCache>
                <c:ptCount val="1"/>
                <c:pt idx="0">
                  <c:v>American Fork</c:v>
                </c:pt>
              </c:strCache>
            </c:strRef>
          </c:tx>
          <c:spPr>
            <a:solidFill>
              <a:srgbClr val="006C31"/>
            </a:solidFill>
            <a:ln>
              <a:noFill/>
            </a:ln>
            <a:effectLst/>
          </c:spPr>
          <c:invertIfNegative val="0"/>
          <c:cat>
            <c:numRef>
              <c:f>'GSA Fall 2016'!$B$10:$J$10</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2016'!$B$28:$J$28</c:f>
              <c:numCache>
                <c:formatCode>General</c:formatCode>
                <c:ptCount val="9"/>
                <c:pt idx="0" formatCode="0.000">
                  <c:v>1.1149161670666666E-2</c:v>
                </c:pt>
                <c:pt idx="3" formatCode="0.000">
                  <c:v>1.9617619273333334E-2</c:v>
                </c:pt>
                <c:pt idx="8" formatCode="0.000">
                  <c:v>1.4322026189999998E-2</c:v>
                </c:pt>
              </c:numCache>
            </c:numRef>
          </c:val>
          <c:extLst xmlns:c16r2="http://schemas.microsoft.com/office/drawing/2015/06/chart">
            <c:ext xmlns:c16="http://schemas.microsoft.com/office/drawing/2014/chart" uri="{C3380CC4-5D6E-409C-BE32-E72D297353CC}">
              <c16:uniqueId val="{00000003-5304-4015-921F-4C60EA3FAB0D}"/>
            </c:ext>
          </c:extLst>
        </c:ser>
        <c:ser>
          <c:idx val="3"/>
          <c:order val="9"/>
          <c:tx>
            <c:strRef>
              <c:f>'GSA Fall 2016'!$A$29</c:f>
              <c:strCache>
                <c:ptCount val="1"/>
                <c:pt idx="0">
                  <c:v>Jordan River</c:v>
                </c:pt>
              </c:strCache>
            </c:strRef>
          </c:tx>
          <c:spPr>
            <a:solidFill>
              <a:srgbClr val="E6AF00"/>
            </a:solidFill>
            <a:ln>
              <a:noFill/>
            </a:ln>
            <a:effectLst/>
          </c:spPr>
          <c:invertIfNegative val="0"/>
          <c:cat>
            <c:numRef>
              <c:f>'GSA Fall 2016'!$B$10:$J$10</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2016'!$B$29:$J$29</c:f>
              <c:numCache>
                <c:formatCode>General</c:formatCode>
                <c:ptCount val="9"/>
                <c:pt idx="0">
                  <c:v>1.2999999999999999E-2</c:v>
                </c:pt>
                <c:pt idx="3" formatCode="0.000">
                  <c:v>2.1025001146666666E-2</c:v>
                </c:pt>
                <c:pt idx="8" formatCode="0.000">
                  <c:v>1.520150896E-2</c:v>
                </c:pt>
              </c:numCache>
            </c:numRef>
          </c:val>
          <c:extLst xmlns:c16r2="http://schemas.microsoft.com/office/drawing/2015/06/chart">
            <c:ext xmlns:c16="http://schemas.microsoft.com/office/drawing/2014/chart" uri="{C3380CC4-5D6E-409C-BE32-E72D297353CC}">
              <c16:uniqueId val="{00000003-6429-4AC9-AE90-C903005069A9}"/>
            </c:ext>
          </c:extLst>
        </c:ser>
        <c:dLbls>
          <c:showLegendKey val="0"/>
          <c:showVal val="0"/>
          <c:showCatName val="0"/>
          <c:showSerName val="0"/>
          <c:showPercent val="0"/>
          <c:showBubbleSize val="0"/>
        </c:dLbls>
        <c:gapWidth val="150"/>
        <c:axId val="709475392"/>
        <c:axId val="709475952"/>
      </c:barChart>
      <c:lineChart>
        <c:grouping val="standard"/>
        <c:varyColors val="0"/>
        <c:ser>
          <c:idx val="0"/>
          <c:order val="0"/>
          <c:tx>
            <c:strRef>
              <c:f>'GSA Fall 2016'!$A$20</c:f>
              <c:strCache>
                <c:ptCount val="1"/>
                <c:pt idx="0">
                  <c:v>Spanish Fork</c:v>
                </c:pt>
              </c:strCache>
            </c:strRef>
          </c:tx>
          <c:spPr>
            <a:ln w="28575" cap="rnd">
              <a:solidFill>
                <a:srgbClr val="FF6600"/>
              </a:solidFill>
              <a:round/>
            </a:ln>
            <a:effectLst/>
          </c:spPr>
          <c:marker>
            <c:symbol val="square"/>
            <c:size val="5"/>
            <c:spPr>
              <a:solidFill>
                <a:srgbClr val="FF6600"/>
              </a:solidFill>
              <a:ln w="9525">
                <a:solidFill>
                  <a:srgbClr val="FF6600"/>
                </a:solidFill>
              </a:ln>
              <a:effectLst/>
            </c:spPr>
          </c:marker>
          <c:cat>
            <c:numRef>
              <c:f>'GSA Fall 2016'!$B$19:$J$19</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2016'!$B$20:$J$20</c:f>
              <c:numCache>
                <c:formatCode>0.000</c:formatCode>
                <c:ptCount val="9"/>
                <c:pt idx="0">
                  <c:v>7.120262225E-3</c:v>
                </c:pt>
                <c:pt idx="1">
                  <c:v>1.7039929499999999E-2</c:v>
                </c:pt>
                <c:pt idx="2">
                  <c:v>9.5242480663333337E-3</c:v>
                </c:pt>
                <c:pt idx="3">
                  <c:v>1.122814659711111E-2</c:v>
                </c:pt>
                <c:pt idx="4">
                  <c:v>1.2597441387814814E-2</c:v>
                </c:pt>
                <c:pt idx="5">
                  <c:v>1.1220147581999998E-2</c:v>
                </c:pt>
                <c:pt idx="6">
                  <c:v>1.2243902226666667E-2</c:v>
                </c:pt>
                <c:pt idx="7">
                  <c:v>8.772795458333333E-3</c:v>
                </c:pt>
                <c:pt idx="8">
                  <c:v>9.9682299706666672E-3</c:v>
                </c:pt>
              </c:numCache>
            </c:numRef>
          </c:val>
          <c:smooth val="0"/>
          <c:extLst xmlns:c16r2="http://schemas.microsoft.com/office/drawing/2015/06/chart">
            <c:ext xmlns:c16="http://schemas.microsoft.com/office/drawing/2014/chart" uri="{C3380CC4-5D6E-409C-BE32-E72D297353CC}">
              <c16:uniqueId val="{00000000-6429-4AC9-AE90-C903005069A9}"/>
            </c:ext>
          </c:extLst>
        </c:ser>
        <c:ser>
          <c:idx val="1"/>
          <c:order val="1"/>
          <c:tx>
            <c:strRef>
              <c:f>'GSA Fall 2016'!$A$21</c:f>
              <c:strCache>
                <c:ptCount val="1"/>
                <c:pt idx="0">
                  <c:v>Hobble Creek</c:v>
                </c:pt>
              </c:strCache>
            </c:strRef>
          </c:tx>
          <c:spPr>
            <a:ln w="28575" cap="rnd">
              <a:solidFill>
                <a:srgbClr val="0070C0"/>
              </a:solidFill>
              <a:round/>
            </a:ln>
            <a:effectLst/>
          </c:spPr>
          <c:marker>
            <c:symbol val="square"/>
            <c:size val="5"/>
            <c:spPr>
              <a:solidFill>
                <a:srgbClr val="0070C0"/>
              </a:solidFill>
              <a:ln w="9525">
                <a:solidFill>
                  <a:srgbClr val="0070C0"/>
                </a:solidFill>
              </a:ln>
              <a:effectLst/>
            </c:spPr>
          </c:marker>
          <c:cat>
            <c:numRef>
              <c:f>'GSA Fall 2016'!$B$19:$J$19</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2016'!$B$21:$J$21</c:f>
              <c:numCache>
                <c:formatCode>0.000</c:formatCode>
                <c:ptCount val="9"/>
                <c:pt idx="0">
                  <c:v>7.3385753790000006E-3</c:v>
                </c:pt>
                <c:pt idx="1">
                  <c:v>1.0901544829999998E-2</c:v>
                </c:pt>
                <c:pt idx="2">
                  <c:v>8.6476526199999997E-3</c:v>
                </c:pt>
                <c:pt idx="3">
                  <c:v>1.3613150303333335E-2</c:v>
                </c:pt>
                <c:pt idx="4">
                  <c:v>1.3206765433333332E-2</c:v>
                </c:pt>
                <c:pt idx="5">
                  <c:v>1.0069682717333333E-2</c:v>
                </c:pt>
                <c:pt idx="6">
                  <c:v>1.0145636416E-2</c:v>
                </c:pt>
                <c:pt idx="7">
                  <c:v>1.1319268888666667E-2</c:v>
                </c:pt>
                <c:pt idx="8">
                  <c:v>1.0255781881333333E-2</c:v>
                </c:pt>
              </c:numCache>
            </c:numRef>
          </c:val>
          <c:smooth val="0"/>
          <c:extLst xmlns:c16r2="http://schemas.microsoft.com/office/drawing/2015/06/chart">
            <c:ext xmlns:c16="http://schemas.microsoft.com/office/drawing/2014/chart" uri="{C3380CC4-5D6E-409C-BE32-E72D297353CC}">
              <c16:uniqueId val="{00000004-5304-4015-921F-4C60EA3FAB0D}"/>
            </c:ext>
          </c:extLst>
        </c:ser>
        <c:ser>
          <c:idx val="4"/>
          <c:order val="2"/>
          <c:tx>
            <c:strRef>
              <c:f>'GSA Fall 2016'!$A$22</c:f>
              <c:strCache>
                <c:ptCount val="1"/>
                <c:pt idx="0">
                  <c:v>Provo River</c:v>
                </c:pt>
              </c:strCache>
            </c:strRef>
          </c:tx>
          <c:spPr>
            <a:ln w="28575" cap="rnd">
              <a:solidFill>
                <a:srgbClr val="FF0000"/>
              </a:solidFill>
              <a:round/>
            </a:ln>
            <a:effectLst/>
          </c:spPr>
          <c:marker>
            <c:symbol val="square"/>
            <c:size val="5"/>
            <c:spPr>
              <a:solidFill>
                <a:srgbClr val="FF0000"/>
              </a:solidFill>
              <a:ln w="9525">
                <a:solidFill>
                  <a:srgbClr val="FF0000"/>
                </a:solidFill>
              </a:ln>
              <a:effectLst/>
            </c:spPr>
          </c:marker>
          <c:cat>
            <c:numRef>
              <c:f>'GSA Fall 2016'!$B$19:$J$19</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2016'!$B$22:$J$22</c:f>
              <c:numCache>
                <c:formatCode>0.000</c:formatCode>
                <c:ptCount val="9"/>
                <c:pt idx="0">
                  <c:v>9.9216365520000006E-3</c:v>
                </c:pt>
                <c:pt idx="1">
                  <c:v>1.3109191703333333E-2</c:v>
                </c:pt>
                <c:pt idx="2">
                  <c:v>9.4381226786666664E-3</c:v>
                </c:pt>
                <c:pt idx="3">
                  <c:v>1.2893392166666665E-2</c:v>
                </c:pt>
                <c:pt idx="4">
                  <c:v>1.5060408483333334E-2</c:v>
                </c:pt>
                <c:pt idx="5">
                  <c:v>9.144713015E-3</c:v>
                </c:pt>
                <c:pt idx="6">
                  <c:v>1.0694834904E-2</c:v>
                </c:pt>
                <c:pt idx="7">
                  <c:v>1.1508205106666667E-2</c:v>
                </c:pt>
                <c:pt idx="8">
                  <c:v>1.1326696248333332E-2</c:v>
                </c:pt>
              </c:numCache>
            </c:numRef>
          </c:val>
          <c:smooth val="0"/>
          <c:extLst xmlns:c16r2="http://schemas.microsoft.com/office/drawing/2015/06/chart">
            <c:ext xmlns:c16="http://schemas.microsoft.com/office/drawing/2014/chart" uri="{C3380CC4-5D6E-409C-BE32-E72D297353CC}">
              <c16:uniqueId val="{00000005-5304-4015-921F-4C60EA3FAB0D}"/>
            </c:ext>
          </c:extLst>
        </c:ser>
        <c:ser>
          <c:idx val="5"/>
          <c:order val="3"/>
          <c:tx>
            <c:strRef>
              <c:f>'GSA Fall 2016'!$A$23</c:f>
              <c:strCache>
                <c:ptCount val="1"/>
                <c:pt idx="0">
                  <c:v>American Fork</c:v>
                </c:pt>
              </c:strCache>
            </c:strRef>
          </c:tx>
          <c:spPr>
            <a:ln w="28575" cap="rnd">
              <a:solidFill>
                <a:srgbClr val="00B050"/>
              </a:solidFill>
              <a:round/>
            </a:ln>
            <a:effectLst/>
          </c:spPr>
          <c:marker>
            <c:symbol val="square"/>
            <c:size val="5"/>
            <c:spPr>
              <a:solidFill>
                <a:srgbClr val="00B050"/>
              </a:solidFill>
              <a:ln w="9525">
                <a:solidFill>
                  <a:srgbClr val="00B050"/>
                </a:solidFill>
              </a:ln>
              <a:effectLst/>
            </c:spPr>
          </c:marker>
          <c:cat>
            <c:numRef>
              <c:f>'GSA Fall 2016'!$B$19:$J$19</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2016'!$B$23:$J$23</c:f>
              <c:numCache>
                <c:formatCode>0.000</c:formatCode>
                <c:ptCount val="9"/>
                <c:pt idx="0">
                  <c:v>9.779806252000001E-3</c:v>
                </c:pt>
                <c:pt idx="1">
                  <c:v>1.2592965196666667E-2</c:v>
                </c:pt>
                <c:pt idx="2">
                  <c:v>1.0031204136E-2</c:v>
                </c:pt>
                <c:pt idx="3">
                  <c:v>9.8828216979999998E-3</c:v>
                </c:pt>
                <c:pt idx="4">
                  <c:v>1.1117460076666667E-2</c:v>
                </c:pt>
                <c:pt idx="5">
                  <c:v>1.2023943851666668E-2</c:v>
                </c:pt>
                <c:pt idx="6">
                  <c:v>6.8882056766666677E-3</c:v>
                </c:pt>
                <c:pt idx="7">
                  <c:v>9.7129802966666665E-3</c:v>
                </c:pt>
                <c:pt idx="8">
                  <c:v>9.4028510115555554E-3</c:v>
                </c:pt>
              </c:numCache>
            </c:numRef>
          </c:val>
          <c:smooth val="0"/>
          <c:extLst xmlns:c16r2="http://schemas.microsoft.com/office/drawing/2015/06/chart">
            <c:ext xmlns:c16="http://schemas.microsoft.com/office/drawing/2014/chart" uri="{C3380CC4-5D6E-409C-BE32-E72D297353CC}">
              <c16:uniqueId val="{00000006-5304-4015-921F-4C60EA3FAB0D}"/>
            </c:ext>
          </c:extLst>
        </c:ser>
        <c:ser>
          <c:idx val="2"/>
          <c:order val="8"/>
          <c:tx>
            <c:strRef>
              <c:f>'GSA Fall 2016'!$A$24</c:f>
              <c:strCache>
                <c:ptCount val="1"/>
                <c:pt idx="0">
                  <c:v>Jordan River</c:v>
                </c:pt>
              </c:strCache>
            </c:strRef>
          </c:tx>
          <c:spPr>
            <a:ln w="28575" cap="rnd">
              <a:solidFill>
                <a:srgbClr val="FFCD2F"/>
              </a:solidFill>
              <a:round/>
            </a:ln>
            <a:effectLst/>
          </c:spPr>
          <c:marker>
            <c:symbol val="square"/>
            <c:size val="5"/>
            <c:spPr>
              <a:solidFill>
                <a:srgbClr val="FFCD2F"/>
              </a:solidFill>
              <a:ln w="9525">
                <a:solidFill>
                  <a:srgbClr val="FFCD2F"/>
                </a:solidFill>
              </a:ln>
              <a:effectLst/>
            </c:spPr>
          </c:marker>
          <c:cat>
            <c:numRef>
              <c:f>'GSA Fall 2016'!$B$19:$J$19</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2016'!$B$24:$J$24</c:f>
              <c:numCache>
                <c:formatCode>0.000</c:formatCode>
                <c:ptCount val="9"/>
                <c:pt idx="0">
                  <c:v>1.2657103959999999E-2</c:v>
                </c:pt>
                <c:pt idx="1">
                  <c:v>1.4894533553333334E-2</c:v>
                </c:pt>
                <c:pt idx="2">
                  <c:v>1.3213702796666666E-2</c:v>
                </c:pt>
                <c:pt idx="3">
                  <c:v>1.3588446769999998E-2</c:v>
                </c:pt>
                <c:pt idx="4">
                  <c:v>1.3898894373333331E-2</c:v>
                </c:pt>
                <c:pt idx="5">
                  <c:v>1.6565617220000002E-2</c:v>
                </c:pt>
                <c:pt idx="6">
                  <c:v>2.1783985623333335E-2</c:v>
                </c:pt>
                <c:pt idx="7">
                  <c:v>1.9501311550000001E-2</c:v>
                </c:pt>
                <c:pt idx="8">
                  <c:v>1.316822892488889E-2</c:v>
                </c:pt>
              </c:numCache>
            </c:numRef>
          </c:val>
          <c:smooth val="0"/>
          <c:extLst xmlns:c16r2="http://schemas.microsoft.com/office/drawing/2015/06/chart">
            <c:ext xmlns:c16="http://schemas.microsoft.com/office/drawing/2014/chart" uri="{C3380CC4-5D6E-409C-BE32-E72D297353CC}">
              <c16:uniqueId val="{00000002-6429-4AC9-AE90-C903005069A9}"/>
            </c:ext>
          </c:extLst>
        </c:ser>
        <c:dLbls>
          <c:showLegendKey val="0"/>
          <c:showVal val="0"/>
          <c:showCatName val="0"/>
          <c:showSerName val="0"/>
          <c:showPercent val="0"/>
          <c:showBubbleSize val="0"/>
        </c:dLbls>
        <c:marker val="1"/>
        <c:smooth val="0"/>
        <c:axId val="709477072"/>
        <c:axId val="709476512"/>
      </c:lineChart>
      <c:dateAx>
        <c:axId val="709475392"/>
        <c:scaling>
          <c:orientation val="minMax"/>
        </c:scaling>
        <c:delete val="0"/>
        <c:axPos val="b"/>
        <c:numFmt formatCode="mmm\-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crossAx val="709475952"/>
        <c:crosses val="autoZero"/>
        <c:auto val="1"/>
        <c:lblOffset val="100"/>
        <c:baseTimeUnit val="months"/>
      </c:dateAx>
      <c:valAx>
        <c:axId val="709475952"/>
        <c:scaling>
          <c:orientation val="minMax"/>
          <c:max val="2.5000000000000005E-2"/>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River Concentration (ppm)</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9475392"/>
        <c:crosses val="autoZero"/>
        <c:crossBetween val="between"/>
      </c:valAx>
      <c:valAx>
        <c:axId val="709476512"/>
        <c:scaling>
          <c:orientation val="minMax"/>
          <c:max val="2.5000000000000005E-2"/>
        </c:scaling>
        <c:delete val="0"/>
        <c:axPos val="r"/>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Lake Concentration (ppm)</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9477072"/>
        <c:crosses val="max"/>
        <c:crossBetween val="between"/>
      </c:valAx>
      <c:dateAx>
        <c:axId val="709477072"/>
        <c:scaling>
          <c:orientation val="minMax"/>
        </c:scaling>
        <c:delete val="1"/>
        <c:axPos val="b"/>
        <c:numFmt formatCode="mmm\-yy" sourceLinked="1"/>
        <c:majorTickMark val="out"/>
        <c:minorTickMark val="none"/>
        <c:tickLblPos val="nextTo"/>
        <c:crossAx val="709476512"/>
        <c:crosses val="autoZero"/>
        <c:auto val="1"/>
        <c:lblOffset val="100"/>
        <c:baseTimeUnit val="months"/>
      </c:dateAx>
      <c:spPr>
        <a:pattFill prst="ltDnDiag">
          <a:fgClr>
            <a:schemeClr val="bg1">
              <a:lumMod val="85000"/>
            </a:schemeClr>
          </a:fgClr>
          <a:bgClr>
            <a:schemeClr val="bg1"/>
          </a:bgClr>
        </a:pattFill>
        <a:ln>
          <a:solidFill>
            <a:schemeClr val="tx1"/>
          </a:solidFill>
        </a:ln>
        <a:effectLst/>
      </c:spPr>
    </c:plotArea>
    <c:plotVisOnly val="0"/>
    <c:dispBlanksAs val="gap"/>
    <c:showDLblsOverMax val="0"/>
  </c:chart>
  <c:spPr>
    <a:solidFill>
      <a:schemeClr val="bg1"/>
    </a:solidFill>
    <a:ln>
      <a:noFill/>
    </a:ln>
    <a:effectLst/>
  </c:spPr>
  <c:txPr>
    <a:bodyPr/>
    <a:lstStyle/>
    <a:p>
      <a:pPr>
        <a:defRPr sz="2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cap="none" spc="0" normalizeH="0" baseline="0">
                <a:solidFill>
                  <a:schemeClr val="tx1">
                    <a:lumMod val="75000"/>
                    <a:lumOff val="25000"/>
                  </a:schemeClr>
                </a:solidFill>
                <a:latin typeface="+mn-lt"/>
                <a:ea typeface="+mj-ea"/>
                <a:cs typeface="Arial" panose="020B0604020202020204" pitchFamily="34" charset="0"/>
              </a:defRPr>
            </a:pPr>
            <a:r>
              <a:rPr lang="en-US" sz="2400" b="0" baseline="0" dirty="0">
                <a:solidFill>
                  <a:schemeClr val="tx1">
                    <a:lumMod val="75000"/>
                    <a:lumOff val="25000"/>
                  </a:schemeClr>
                </a:solidFill>
                <a:latin typeface="+mn-lt"/>
                <a:cs typeface="Arial" panose="020B0604020202020204" pitchFamily="34" charset="0"/>
              </a:rPr>
              <a:t>As temporal and spatial variation in Utah Lake and its inlets/outlet</a:t>
            </a:r>
            <a:endParaRPr lang="en-US" sz="2400" b="0" dirty="0">
              <a:solidFill>
                <a:schemeClr val="tx1">
                  <a:lumMod val="75000"/>
                  <a:lumOff val="25000"/>
                </a:schemeClr>
              </a:solidFill>
              <a:latin typeface="+mn-lt"/>
              <a:cs typeface="Arial" panose="020B0604020202020204" pitchFamily="34" charset="0"/>
            </a:endParaRPr>
          </a:p>
        </c:rich>
      </c:tx>
      <c:layout>
        <c:manualLayout>
          <c:xMode val="edge"/>
          <c:yMode val="edge"/>
          <c:x val="0.15746760953988806"/>
          <c:y val="1.1078691385482604E-2"/>
        </c:manualLayout>
      </c:layout>
      <c:overlay val="0"/>
      <c:spPr>
        <a:noFill/>
        <a:ln>
          <a:noFill/>
        </a:ln>
        <a:effectLst/>
      </c:spPr>
      <c:txPr>
        <a:bodyPr rot="0" spcFirstLastPara="1" vertOverflow="ellipsis" vert="horz" wrap="square" anchor="ctr" anchorCtr="1"/>
        <a:lstStyle/>
        <a:p>
          <a:pPr>
            <a:defRPr sz="2400" b="0" i="0" u="none" strike="noStrike" kern="1200" cap="none" spc="0" normalizeH="0" baseline="0">
              <a:solidFill>
                <a:schemeClr val="tx1">
                  <a:lumMod val="75000"/>
                  <a:lumOff val="25000"/>
                </a:schemeClr>
              </a:solidFill>
              <a:latin typeface="+mn-lt"/>
              <a:ea typeface="+mj-ea"/>
              <a:cs typeface="Arial" panose="020B0604020202020204" pitchFamily="34" charset="0"/>
            </a:defRPr>
          </a:pPr>
          <a:endParaRPr lang="en-US"/>
        </a:p>
      </c:txPr>
    </c:title>
    <c:autoTitleDeleted val="0"/>
    <c:plotArea>
      <c:layout>
        <c:manualLayout>
          <c:layoutTarget val="inner"/>
          <c:xMode val="edge"/>
          <c:yMode val="edge"/>
          <c:x val="0.130606317299924"/>
          <c:y val="0.1280537147691054"/>
          <c:w val="0.73666042988883662"/>
          <c:h val="0.6341681248177311"/>
        </c:manualLayout>
      </c:layout>
      <c:barChart>
        <c:barDir val="col"/>
        <c:grouping val="clustered"/>
        <c:varyColors val="0"/>
        <c:ser>
          <c:idx val="1"/>
          <c:order val="1"/>
          <c:tx>
            <c:strRef>
              <c:f>'GSA Fall 2016'!$A$4</c:f>
              <c:strCache>
                <c:ptCount val="1"/>
                <c:pt idx="0">
                  <c:v>SF Lake</c:v>
                </c:pt>
              </c:strCache>
            </c:strRef>
          </c:tx>
          <c:spPr>
            <a:solidFill>
              <a:srgbClr val="C00000"/>
            </a:solidFill>
            <a:ln>
              <a:solidFill>
                <a:srgbClr val="C00000"/>
              </a:solidFill>
            </a:ln>
            <a:effectLst/>
          </c:spPr>
          <c:invertIfNegative val="0"/>
          <c:cat>
            <c:numRef>
              <c:f>'GSA Fall 2016'!$B$2:$J$2</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2016'!$B$25:$J$25</c:f>
              <c:numCache>
                <c:formatCode>General</c:formatCode>
                <c:ptCount val="9"/>
                <c:pt idx="0">
                  <c:v>8.0000000000000002E-3</c:v>
                </c:pt>
                <c:pt idx="3" formatCode="0.000">
                  <c:v>2.0915075833333335E-2</c:v>
                </c:pt>
                <c:pt idx="8" formatCode="0.000">
                  <c:v>9.9954939854444442E-3</c:v>
                </c:pt>
              </c:numCache>
            </c:numRef>
          </c:val>
          <c:extLst xmlns:c16r2="http://schemas.microsoft.com/office/drawing/2015/06/chart">
            <c:ext xmlns:c16="http://schemas.microsoft.com/office/drawing/2014/chart" uri="{C3380CC4-5D6E-409C-BE32-E72D297353CC}">
              <c16:uniqueId val="{00000001-1451-4046-9CE0-FB07E8E8CE8C}"/>
            </c:ext>
          </c:extLst>
        </c:ser>
        <c:ser>
          <c:idx val="3"/>
          <c:order val="3"/>
          <c:tx>
            <c:strRef>
              <c:f>'GSA Fall 2016'!$A$6</c:f>
              <c:strCache>
                <c:ptCount val="1"/>
                <c:pt idx="0">
                  <c:v>Jordan River Lake</c:v>
                </c:pt>
              </c:strCache>
            </c:strRef>
          </c:tx>
          <c:spPr>
            <a:solidFill>
              <a:srgbClr val="E6AF00"/>
            </a:solidFill>
            <a:ln>
              <a:solidFill>
                <a:srgbClr val="E6AF00"/>
              </a:solidFill>
            </a:ln>
            <a:effectLst/>
          </c:spPr>
          <c:invertIfNegative val="0"/>
          <c:cat>
            <c:numRef>
              <c:f>'GSA Fall 2016'!$B$2:$J$2</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2016'!$B$6:$J$6</c:f>
              <c:numCache>
                <c:formatCode>General</c:formatCode>
                <c:ptCount val="9"/>
                <c:pt idx="0">
                  <c:v>1.2999999999999999E-2</c:v>
                </c:pt>
                <c:pt idx="3" formatCode="0.0000">
                  <c:v>2.1025001146666666E-2</c:v>
                </c:pt>
                <c:pt idx="8" formatCode="0.000">
                  <c:v>1.520150896E-2</c:v>
                </c:pt>
              </c:numCache>
            </c:numRef>
          </c:val>
          <c:extLst xmlns:c16r2="http://schemas.microsoft.com/office/drawing/2015/06/chart">
            <c:ext xmlns:c16="http://schemas.microsoft.com/office/drawing/2014/chart" uri="{C3380CC4-5D6E-409C-BE32-E72D297353CC}">
              <c16:uniqueId val="{00000004-1451-4046-9CE0-FB07E8E8CE8C}"/>
            </c:ext>
          </c:extLst>
        </c:ser>
        <c:dLbls>
          <c:showLegendKey val="0"/>
          <c:showVal val="0"/>
          <c:showCatName val="0"/>
          <c:showSerName val="0"/>
          <c:showPercent val="0"/>
          <c:showBubbleSize val="0"/>
        </c:dLbls>
        <c:gapWidth val="247"/>
        <c:overlap val="-52"/>
        <c:axId val="709481552"/>
        <c:axId val="709480992"/>
      </c:barChart>
      <c:lineChart>
        <c:grouping val="standard"/>
        <c:varyColors val="0"/>
        <c:ser>
          <c:idx val="0"/>
          <c:order val="0"/>
          <c:tx>
            <c:strRef>
              <c:f>'GSA Fall 2016'!$A$3</c:f>
              <c:strCache>
                <c:ptCount val="1"/>
                <c:pt idx="0">
                  <c:v>SF River</c:v>
                </c:pt>
              </c:strCache>
            </c:strRef>
          </c:tx>
          <c:spPr>
            <a:ln w="22225" cap="rnd">
              <a:solidFill>
                <a:srgbClr val="FF0000"/>
              </a:solidFill>
              <a:round/>
            </a:ln>
            <a:effectLst/>
          </c:spPr>
          <c:marker>
            <c:symbol val="square"/>
            <c:size val="5"/>
            <c:spPr>
              <a:solidFill>
                <a:srgbClr val="FF0000"/>
              </a:solidFill>
              <a:ln w="15875">
                <a:solidFill>
                  <a:srgbClr val="FF0000"/>
                </a:solidFill>
                <a:round/>
              </a:ln>
              <a:effectLst/>
            </c:spPr>
          </c:marker>
          <c:dLbls>
            <c:dLbl>
              <c:idx val="1"/>
              <c:layout>
                <c:manualLayout>
                  <c:x val="-3.7682722092170912E-2"/>
                  <c:y val="-2.812704969776099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6C0-49AF-9A3E-C07F9353C66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2">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'GSA Fall 2016'!$B$2:$J$2</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2016'!$B$3:$J$3</c:f>
              <c:numCache>
                <c:formatCode>0.000</c:formatCode>
                <c:ptCount val="9"/>
                <c:pt idx="0">
                  <c:v>7.120262225E-3</c:v>
                </c:pt>
                <c:pt idx="1">
                  <c:v>1.7039929499999999E-2</c:v>
                </c:pt>
                <c:pt idx="2">
                  <c:v>9.5242480663333337E-3</c:v>
                </c:pt>
                <c:pt idx="3">
                  <c:v>1.122814659711111E-2</c:v>
                </c:pt>
                <c:pt idx="4">
                  <c:v>1.2597441387814814E-2</c:v>
                </c:pt>
                <c:pt idx="5">
                  <c:v>1.1220147581999998E-2</c:v>
                </c:pt>
                <c:pt idx="6">
                  <c:v>1.2243902226666667E-2</c:v>
                </c:pt>
                <c:pt idx="7">
                  <c:v>8.772795458333333E-3</c:v>
                </c:pt>
                <c:pt idx="8">
                  <c:v>9.9682299706666672E-3</c:v>
                </c:pt>
              </c:numCache>
            </c:numRef>
          </c:val>
          <c:smooth val="0"/>
          <c:extLst xmlns:c16r2="http://schemas.microsoft.com/office/drawing/2015/06/chart">
            <c:ext xmlns:c16="http://schemas.microsoft.com/office/drawing/2014/chart" uri="{C3380CC4-5D6E-409C-BE32-E72D297353CC}">
              <c16:uniqueId val="{00000000-1451-4046-9CE0-FB07E8E8CE8C}"/>
            </c:ext>
          </c:extLst>
        </c:ser>
        <c:ser>
          <c:idx val="2"/>
          <c:order val="2"/>
          <c:tx>
            <c:strRef>
              <c:f>'GSA Fall 2016'!$A$5</c:f>
              <c:strCache>
                <c:ptCount val="1"/>
                <c:pt idx="0">
                  <c:v>Jordan River</c:v>
                </c:pt>
              </c:strCache>
            </c:strRef>
          </c:tx>
          <c:spPr>
            <a:ln w="22225" cap="rnd">
              <a:solidFill>
                <a:srgbClr val="FFC000"/>
              </a:solidFill>
              <a:round/>
            </a:ln>
            <a:effectLst/>
          </c:spPr>
          <c:marker>
            <c:symbol val="square"/>
            <c:size val="5"/>
            <c:spPr>
              <a:solidFill>
                <a:srgbClr val="FFC000"/>
              </a:solidFill>
              <a:ln w="15875">
                <a:solidFill>
                  <a:srgbClr val="FFC000"/>
                </a:solidFill>
                <a:round/>
              </a:ln>
              <a:effectLst/>
            </c:spPr>
          </c:marker>
          <c:dLbls>
            <c:dLbl>
              <c:idx val="1"/>
              <c:layout>
                <c:manualLayout>
                  <c:x val="-3.7547626366524041E-2"/>
                  <c:y val="4.034825231028844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6C0-49AF-9A3E-C07F9353C66E}"/>
                </c:ext>
                <c:ext xmlns:c15="http://schemas.microsoft.com/office/drawing/2012/chart" uri="{CE6537A1-D6FC-4f65-9D91-7224C49458BB}"/>
              </c:extLst>
            </c:dLbl>
            <c:dLbl>
              <c:idx val="5"/>
              <c:layout>
                <c:manualLayout>
                  <c:x val="-5.5700740110189002E-2"/>
                  <c:y val="-2.809048231986524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6C0-49AF-9A3E-C07F9353C66E}"/>
                </c:ext>
                <c:ext xmlns:c15="http://schemas.microsoft.com/office/drawing/2012/chart" uri="{CE6537A1-D6FC-4f65-9D91-7224C49458BB}"/>
              </c:extLst>
            </c:dLbl>
            <c:dLbl>
              <c:idx val="6"/>
              <c:layout>
                <c:manualLayout>
                  <c:x val="-3.7682722092171057E-2"/>
                  <c:y val="-1.098079866232682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6C0-49AF-9A3E-C07F9353C66E}"/>
                </c:ext>
                <c:ext xmlns:c15="http://schemas.microsoft.com/office/drawing/2012/chart" uri="{CE6537A1-D6FC-4f65-9D91-7224C49458BB}"/>
              </c:extLst>
            </c:dLbl>
            <c:dLbl>
              <c:idx val="7"/>
              <c:layout>
                <c:manualLayout>
                  <c:x val="-2.7672712082160902E-2"/>
                  <c:y val="-2.075776075234878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26C0-49AF-9A3E-C07F9353C66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2">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'GSA Fall 2016'!$B$2:$J$2</c:f>
              <c:numCache>
                <c:formatCode>mmm\-yy</c:formatCode>
                <c:ptCount val="9"/>
                <c:pt idx="0">
                  <c:v>42064</c:v>
                </c:pt>
                <c:pt idx="1">
                  <c:v>42095</c:v>
                </c:pt>
                <c:pt idx="2">
                  <c:v>42125</c:v>
                </c:pt>
                <c:pt idx="3">
                  <c:v>42156</c:v>
                </c:pt>
                <c:pt idx="4">
                  <c:v>42186</c:v>
                </c:pt>
                <c:pt idx="5">
                  <c:v>42217</c:v>
                </c:pt>
                <c:pt idx="6">
                  <c:v>42248</c:v>
                </c:pt>
                <c:pt idx="7">
                  <c:v>42278</c:v>
                </c:pt>
                <c:pt idx="8">
                  <c:v>42309</c:v>
                </c:pt>
              </c:numCache>
            </c:numRef>
          </c:cat>
          <c:val>
            <c:numRef>
              <c:f>'GSA Fall 2016'!$B$5:$J$5</c:f>
              <c:numCache>
                <c:formatCode>0.000</c:formatCode>
                <c:ptCount val="9"/>
                <c:pt idx="0">
                  <c:v>1.2657103959999999E-2</c:v>
                </c:pt>
                <c:pt idx="1">
                  <c:v>1.4894533553333334E-2</c:v>
                </c:pt>
                <c:pt idx="2">
                  <c:v>1.3213702796666666E-2</c:v>
                </c:pt>
                <c:pt idx="3">
                  <c:v>1.3588446769999998E-2</c:v>
                </c:pt>
                <c:pt idx="4">
                  <c:v>1.3898894373333331E-2</c:v>
                </c:pt>
                <c:pt idx="5">
                  <c:v>1.6565617220000002E-2</c:v>
                </c:pt>
                <c:pt idx="6">
                  <c:v>2.1783985623333335E-2</c:v>
                </c:pt>
                <c:pt idx="7">
                  <c:v>1.9501311550000001E-2</c:v>
                </c:pt>
                <c:pt idx="8">
                  <c:v>1.316822892488889E-2</c:v>
                </c:pt>
              </c:numCache>
            </c:numRef>
          </c:val>
          <c:smooth val="0"/>
          <c:extLst xmlns:c16r2="http://schemas.microsoft.com/office/drawing/2015/06/chart">
            <c:ext xmlns:c16="http://schemas.microsoft.com/office/drawing/2014/chart" uri="{C3380CC4-5D6E-409C-BE32-E72D297353CC}">
              <c16:uniqueId val="{00000002-1451-4046-9CE0-FB07E8E8CE8C}"/>
            </c:ext>
          </c:extLst>
        </c:ser>
        <c:dLbls>
          <c:showLegendKey val="0"/>
          <c:showVal val="0"/>
          <c:showCatName val="0"/>
          <c:showSerName val="0"/>
          <c:showPercent val="0"/>
          <c:showBubbleSize val="0"/>
        </c:dLbls>
        <c:marker val="1"/>
        <c:smooth val="0"/>
        <c:axId val="709482672"/>
        <c:axId val="709482112"/>
      </c:lineChart>
      <c:valAx>
        <c:axId val="709480992"/>
        <c:scaling>
          <c:orientation val="minMax"/>
        </c:scaling>
        <c:delete val="0"/>
        <c:axPos val="r"/>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Arial" panose="020B0604020202020204" pitchFamily="34" charset="0"/>
                  </a:defRPr>
                </a:pPr>
                <a:r>
                  <a:rPr lang="en-US" sz="2000" b="0">
                    <a:latin typeface="+mn-lt"/>
                    <a:cs typeface="Arial" panose="020B0604020202020204" pitchFamily="34" charset="0"/>
                  </a:rPr>
                  <a:t>Lake Concentration (ppm)</a:t>
                </a:r>
              </a:p>
            </c:rich>
          </c:tx>
          <c:layout>
            <c:manualLayout>
              <c:xMode val="edge"/>
              <c:yMode val="edge"/>
              <c:x val="0.94788991240941634"/>
              <c:y val="0.2119004292596329"/>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Arial" panose="020B0604020202020204" pitchFamily="34" charset="0"/>
                </a:defRPr>
              </a:pPr>
              <a:endParaRPr lang="en-US"/>
            </a:p>
          </c:txPr>
        </c:title>
        <c:numFmt formatCode="#,##0.0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Arial" panose="020B0604020202020204" pitchFamily="34" charset="0"/>
              </a:defRPr>
            </a:pPr>
            <a:endParaRPr lang="en-US"/>
          </a:p>
        </c:txPr>
        <c:crossAx val="709481552"/>
        <c:crosses val="max"/>
        <c:crossBetween val="between"/>
      </c:valAx>
      <c:dateAx>
        <c:axId val="709481552"/>
        <c:scaling>
          <c:orientation val="minMax"/>
        </c:scaling>
        <c:delete val="0"/>
        <c:axPos val="b"/>
        <c:numFmt formatCode="mmm\-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cap="none" spc="0" normalizeH="0" baseline="0">
                <a:solidFill>
                  <a:schemeClr val="dk1">
                    <a:lumMod val="65000"/>
                    <a:lumOff val="35000"/>
                  </a:schemeClr>
                </a:solidFill>
                <a:latin typeface="+mn-lt"/>
                <a:ea typeface="+mn-ea"/>
                <a:cs typeface="Arial" panose="020B0604020202020204" pitchFamily="34" charset="0"/>
              </a:defRPr>
            </a:pPr>
            <a:endParaRPr lang="en-US"/>
          </a:p>
        </c:txPr>
        <c:crossAx val="709480992"/>
        <c:crosses val="autoZero"/>
        <c:auto val="1"/>
        <c:lblOffset val="100"/>
        <c:baseTimeUnit val="months"/>
      </c:dateAx>
      <c:valAx>
        <c:axId val="709482112"/>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Arial" panose="020B0604020202020204" pitchFamily="34" charset="0"/>
                  </a:defRPr>
                </a:pPr>
                <a:r>
                  <a:rPr lang="en-US" sz="2000" b="0">
                    <a:latin typeface="+mn-lt"/>
                    <a:cs typeface="Arial" panose="020B0604020202020204" pitchFamily="34" charset="0"/>
                  </a:rPr>
                  <a:t>River Concentration (ppm)</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Arial" panose="020B0604020202020204" pitchFamily="34" charset="0"/>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Arial" panose="020B0604020202020204" pitchFamily="34" charset="0"/>
              </a:defRPr>
            </a:pPr>
            <a:endParaRPr lang="en-US"/>
          </a:p>
        </c:txPr>
        <c:crossAx val="709482672"/>
        <c:crosses val="autoZero"/>
        <c:crossBetween val="between"/>
      </c:valAx>
      <c:dateAx>
        <c:axId val="709482672"/>
        <c:scaling>
          <c:orientation val="minMax"/>
        </c:scaling>
        <c:delete val="1"/>
        <c:axPos val="t"/>
        <c:numFmt formatCode="mmm\-yy" sourceLinked="1"/>
        <c:majorTickMark val="out"/>
        <c:minorTickMark val="none"/>
        <c:tickLblPos val="nextTo"/>
        <c:crossAx val="709482112"/>
        <c:crosses val="max"/>
        <c:auto val="1"/>
        <c:lblOffset val="100"/>
        <c:baseTimeUnit val="months"/>
        <c:majorUnit val="1"/>
        <c:minorUnit val="1"/>
      </c:dateAx>
      <c:spPr>
        <a:pattFill prst="ltDnDiag">
          <a:fgClr>
            <a:schemeClr val="dk1">
              <a:lumMod val="15000"/>
              <a:lumOff val="85000"/>
            </a:schemeClr>
          </a:fgClr>
          <a:bgClr>
            <a:schemeClr val="lt1"/>
          </a:bgClr>
        </a:pattFill>
        <a:ln>
          <a:solidFill>
            <a:schemeClr val="tx1"/>
          </a:solid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98967-DB56-4597-9C76-ADC41591AE28}" type="datetimeFigureOut">
              <a:rPr lang="en-US" smtClean="0"/>
              <a:t>3/30/2017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8FDCB1-CF95-474A-AE5A-013D3B083963}" type="slidenum">
              <a:rPr lang="en-US" smtClean="0"/>
              <a:t>‹#›</a:t>
            </a:fld>
            <a:endParaRPr lang="en-US"/>
          </a:p>
        </p:txBody>
      </p:sp>
    </p:spTree>
    <p:extLst>
      <p:ext uri="{BB962C8B-B14F-4D97-AF65-F5344CB8AC3E}">
        <p14:creationId xmlns:p14="http://schemas.microsoft.com/office/powerpoint/2010/main" val="3654409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baseline="0" dirty="0" err="1" smtClean="0"/>
              <a:t>Floc</a:t>
            </a:r>
            <a:r>
              <a:rPr lang="en-US" baseline="0" dirty="0" smtClean="0"/>
              <a:t> layer (about 20 cm deep)  important  whatever metal concentrated in it is what can potentially be  released into water due to turbidity.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a:buFont typeface="Arial" pitchFamily="34" charset="0"/>
              <a:buChar char="•"/>
            </a:pPr>
            <a:r>
              <a:rPr lang="en-US" sz="1200" dirty="0" smtClean="0">
                <a:latin typeface="Constantia" panose="02030602050306030303" pitchFamily="18" charset="0"/>
              </a:rPr>
              <a:t>As levels exceeded the background concentration in the North Lateral, and was highest in the </a:t>
            </a:r>
            <a:r>
              <a:rPr lang="en-US" sz="1200" dirty="0" err="1" smtClean="0">
                <a:latin typeface="Constantia" panose="02030602050306030303" pitchFamily="18" charset="0"/>
              </a:rPr>
              <a:t>floc</a:t>
            </a:r>
            <a:r>
              <a:rPr lang="en-US" sz="1200" dirty="0" smtClean="0">
                <a:latin typeface="Constantia" panose="02030602050306030303" pitchFamily="18" charset="0"/>
              </a:rPr>
              <a:t> layer.</a:t>
            </a:r>
            <a:br>
              <a:rPr lang="en-US" sz="1200" dirty="0" smtClean="0">
                <a:latin typeface="Constantia" panose="02030602050306030303" pitchFamily="18" charset="0"/>
              </a:rPr>
            </a:br>
            <a:r>
              <a:rPr lang="en-US" sz="1200" dirty="0" smtClean="0">
                <a:latin typeface="Constantia" panose="02030602050306030303" pitchFamily="18" charset="0"/>
              </a:rPr>
              <a:t>	- peninsula barrier </a:t>
            </a:r>
            <a:br>
              <a:rPr lang="en-US" sz="1200" dirty="0" smtClean="0">
                <a:latin typeface="Constantia" panose="02030602050306030303" pitchFamily="18" charset="0"/>
              </a:rPr>
            </a:br>
            <a:r>
              <a:rPr lang="en-US" sz="1200" dirty="0" smtClean="0">
                <a:latin typeface="Constantia" panose="02030602050306030303" pitchFamily="18" charset="0"/>
              </a:rPr>
              <a:t>	- more vegetation?</a:t>
            </a:r>
          </a:p>
          <a:p>
            <a:pPr>
              <a:buFont typeface="Arial" pitchFamily="34" charset="0"/>
              <a:buChar char="•"/>
            </a:pPr>
            <a:r>
              <a:rPr lang="en-US" sz="1200" dirty="0" smtClean="0">
                <a:latin typeface="Constantia" panose="02030602050306030303" pitchFamily="18" charset="0"/>
              </a:rPr>
              <a:t>In East Lateral, As decreased with depth from .5 mg kg¯¹ at 15 cm (</a:t>
            </a:r>
            <a:r>
              <a:rPr lang="en-US" sz="1200" dirty="0" err="1" smtClean="0">
                <a:latin typeface="Constantia" panose="02030602050306030303" pitchFamily="18" charset="0"/>
              </a:rPr>
              <a:t>floc</a:t>
            </a:r>
            <a:r>
              <a:rPr lang="en-US" sz="1200" dirty="0" smtClean="0">
                <a:latin typeface="Constantia" panose="02030602050306030303" pitchFamily="18" charset="0"/>
              </a:rPr>
              <a:t> layer) to 5.0 mg kg¯¹ at 45 cm, suggesting higher historical discharge of As in this area.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solidFill>
                <a:srgbClr val="FF0000"/>
              </a:solidFill>
            </a:endParaRPr>
          </a:p>
          <a:p>
            <a:r>
              <a:rPr lang="en-US" dirty="0" smtClean="0">
                <a:solidFill>
                  <a:srgbClr val="FF0000"/>
                </a:solidFill>
              </a:rPr>
              <a:t>-As</a:t>
            </a:r>
            <a:r>
              <a:rPr lang="en-US" baseline="0" dirty="0" smtClean="0">
                <a:solidFill>
                  <a:srgbClr val="FF0000"/>
                </a:solidFill>
              </a:rPr>
              <a:t> concentration exceeds background concentration level North Lateral in </a:t>
            </a:r>
            <a:r>
              <a:rPr lang="en-US" baseline="0" dirty="0" err="1" smtClean="0">
                <a:solidFill>
                  <a:srgbClr val="FF0000"/>
                </a:solidFill>
              </a:rPr>
              <a:t>Floc</a:t>
            </a:r>
            <a:r>
              <a:rPr lang="en-US" baseline="0" dirty="0" smtClean="0">
                <a:solidFill>
                  <a:srgbClr val="FF0000"/>
                </a:solidFill>
              </a:rPr>
              <a:t> Layer; </a:t>
            </a:r>
            <a:r>
              <a:rPr lang="en-US" sz="1200" b="0" i="0" u="none" strike="noStrike" kern="1200" dirty="0" smtClean="0">
                <a:solidFill>
                  <a:schemeClr val="tx1"/>
                </a:solidFill>
                <a:latin typeface="+mn-lt"/>
                <a:ea typeface="+mn-ea"/>
                <a:cs typeface="+mn-cs"/>
              </a:rPr>
              <a:t>7.08666</a:t>
            </a:r>
            <a:r>
              <a:rPr lang="en-US" dirty="0" smtClean="0"/>
              <a:t> mg kg-1</a:t>
            </a:r>
            <a:endParaRPr lang="en-US" baseline="0" dirty="0" smtClean="0">
              <a:solidFill>
                <a:srgbClr val="FF0000"/>
              </a:solidFill>
            </a:endParaRPr>
          </a:p>
          <a:p>
            <a:r>
              <a:rPr lang="en-US" baseline="0" dirty="0" smtClean="0">
                <a:solidFill>
                  <a:srgbClr val="FF0000"/>
                </a:solidFill>
              </a:rPr>
              <a:t>-Why higher concentration in North Lateral: the peninsula may be preventing As from moving OR vegetation on peninsula taking in As.</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8A2363D1-8D1B-4119-8834-A3D0C6B78C8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52744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3/30/2017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3446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3/30/2017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7025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3/30/2017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7708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10B19D8-9644-4B80-9D8A-7B661734C6A6}"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57000711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10B19D8-9644-4B80-9D8A-7B661734C6A6}"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93883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70015181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510B19D8-9644-4B80-9D8A-7B661734C6A6}"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295751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510B19D8-9644-4B80-9D8A-7B661734C6A6}"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48687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2285555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3217794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510B19D8-9644-4B80-9D8A-7B661734C6A6}"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31276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3/30/2017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0728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510B19D8-9644-4B80-9D8A-7B661734C6A6}"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905169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182449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673158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10B19D8-9644-4B80-9D8A-7B661734C6A6}"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72017680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10B19D8-9644-4B80-9D8A-7B661734C6A6}"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15834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5374841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510B19D8-9644-4B80-9D8A-7B661734C6A6}"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14539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510B19D8-9644-4B80-9D8A-7B661734C6A6}"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771669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3065060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2449866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3/30/2017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1869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510B19D8-9644-4B80-9D8A-7B661734C6A6}"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92147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510B19D8-9644-4B80-9D8A-7B661734C6A6}"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268954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407753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3908560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10B19D8-9644-4B80-9D8A-7B661734C6A6}"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89727427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10B19D8-9644-4B80-9D8A-7B661734C6A6}"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637543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309855979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510B19D8-9644-4B80-9D8A-7B661734C6A6}"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8444945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510B19D8-9644-4B80-9D8A-7B661734C6A6}"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203558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57691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3/30/2017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9828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677910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510B19D8-9644-4B80-9D8A-7B661734C6A6}"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93512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510B19D8-9644-4B80-9D8A-7B661734C6A6}"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438157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2201326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795437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10B19D8-9644-4B80-9D8A-7B661734C6A6}"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420737875"/>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10B19D8-9644-4B80-9D8A-7B661734C6A6}"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631765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222593020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510B19D8-9644-4B80-9D8A-7B661734C6A6}"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454478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510B19D8-9644-4B80-9D8A-7B661734C6A6}"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77341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3/30/2017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55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1313943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29028590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510B19D8-9644-4B80-9D8A-7B661734C6A6}"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778848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510B19D8-9644-4B80-9D8A-7B661734C6A6}"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3008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1745657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12AA48-08B5-48ED-9C1B-06BD677A4007}" type="datetimeFigureOut">
              <a:rPr lang="en-US" smtClean="0">
                <a:solidFill>
                  <a:srgbClr val="696464"/>
                </a:solidFill>
              </a:rPr>
              <a:pPr/>
              <a:t>3/30/2017</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510B19D8-9644-4B80-9D8A-7B661734C6A6}" type="slidenum">
              <a:rPr lang="en-US" smtClean="0"/>
              <a:pPr/>
              <a:t>‹#›</a:t>
            </a:fld>
            <a:endParaRPr lang="en-US"/>
          </a:p>
        </p:txBody>
      </p:sp>
    </p:spTree>
    <p:extLst>
      <p:ext uri="{BB962C8B-B14F-4D97-AF65-F5344CB8AC3E}">
        <p14:creationId xmlns:p14="http://schemas.microsoft.com/office/powerpoint/2010/main" val="822466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472780-8A6E-4971-8E77-B73A9AA06C21}" type="datetimeFigureOut">
              <a:rPr lang="en-US" smtClean="0">
                <a:solidFill>
                  <a:prstClr val="black">
                    <a:tint val="75000"/>
                  </a:prstClr>
                </a:solidFill>
              </a:rPr>
              <a:pPr/>
              <a:t>3/30/2017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C1924-DDF4-457B-AEFA-A5B19BEE2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7820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72780-8A6E-4971-8E77-B73A9AA06C21}" type="datetimeFigureOut">
              <a:rPr lang="en-US" smtClean="0">
                <a:solidFill>
                  <a:prstClr val="black">
                    <a:tint val="75000"/>
                  </a:prstClr>
                </a:solidFill>
              </a:rPr>
              <a:pPr/>
              <a:t>3/30/2017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C1924-DDF4-457B-AEFA-A5B19BEE2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379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472780-8A6E-4971-8E77-B73A9AA06C21}" type="datetimeFigureOut">
              <a:rPr lang="en-US" smtClean="0">
                <a:solidFill>
                  <a:prstClr val="black">
                    <a:tint val="75000"/>
                  </a:prstClr>
                </a:solidFill>
              </a:rPr>
              <a:pPr/>
              <a:t>3/30/2017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C1924-DDF4-457B-AEFA-A5B19BEE2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078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472780-8A6E-4971-8E77-B73A9AA06C21}" type="datetimeFigureOut">
              <a:rPr lang="en-US" smtClean="0">
                <a:solidFill>
                  <a:prstClr val="black">
                    <a:tint val="75000"/>
                  </a:prstClr>
                </a:solidFill>
              </a:rPr>
              <a:pPr/>
              <a:t>3/30/2017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C1924-DDF4-457B-AEFA-A5B19BEE2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85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3/30/2017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83560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472780-8A6E-4971-8E77-B73A9AA06C21}" type="datetimeFigureOut">
              <a:rPr lang="en-US" smtClean="0">
                <a:solidFill>
                  <a:prstClr val="black">
                    <a:tint val="75000"/>
                  </a:prstClr>
                </a:solidFill>
              </a:rPr>
              <a:pPr/>
              <a:t>3/30/2017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5C1924-DDF4-457B-AEFA-A5B19BEE2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431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472780-8A6E-4971-8E77-B73A9AA06C21}" type="datetimeFigureOut">
              <a:rPr lang="en-US" smtClean="0">
                <a:solidFill>
                  <a:prstClr val="black">
                    <a:tint val="75000"/>
                  </a:prstClr>
                </a:solidFill>
              </a:rPr>
              <a:pPr/>
              <a:t>3/30/2017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5C1924-DDF4-457B-AEFA-A5B19BEE2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1374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472780-8A6E-4971-8E77-B73A9AA06C21}" type="datetimeFigureOut">
              <a:rPr lang="en-US" smtClean="0">
                <a:solidFill>
                  <a:prstClr val="black">
                    <a:tint val="75000"/>
                  </a:prstClr>
                </a:solidFill>
              </a:rPr>
              <a:pPr/>
              <a:t>3/30/2017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5C1924-DDF4-457B-AEFA-A5B19BEE2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6968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472780-8A6E-4971-8E77-B73A9AA06C21}" type="datetimeFigureOut">
              <a:rPr lang="en-US" smtClean="0">
                <a:solidFill>
                  <a:prstClr val="black">
                    <a:tint val="75000"/>
                  </a:prstClr>
                </a:solidFill>
              </a:rPr>
              <a:pPr/>
              <a:t>3/30/2017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C1924-DDF4-457B-AEFA-A5B19BEE2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877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472780-8A6E-4971-8E77-B73A9AA06C21}" type="datetimeFigureOut">
              <a:rPr lang="en-US" smtClean="0">
                <a:solidFill>
                  <a:prstClr val="black">
                    <a:tint val="75000"/>
                  </a:prstClr>
                </a:solidFill>
              </a:rPr>
              <a:pPr/>
              <a:t>3/30/2017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5C1924-DDF4-457B-AEFA-A5B19BEE2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964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72780-8A6E-4971-8E77-B73A9AA06C21}" type="datetimeFigureOut">
              <a:rPr lang="en-US" smtClean="0">
                <a:solidFill>
                  <a:prstClr val="black">
                    <a:tint val="75000"/>
                  </a:prstClr>
                </a:solidFill>
              </a:rPr>
              <a:pPr/>
              <a:t>3/30/2017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C1924-DDF4-457B-AEFA-A5B19BEE2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284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72780-8A6E-4971-8E77-B73A9AA06C21}" type="datetimeFigureOut">
              <a:rPr lang="en-US" smtClean="0">
                <a:solidFill>
                  <a:prstClr val="black">
                    <a:tint val="75000"/>
                  </a:prstClr>
                </a:solidFill>
              </a:rPr>
              <a:pPr/>
              <a:t>3/30/2017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5C1924-DDF4-457B-AEFA-A5B19BEE2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913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40927BCB-E0DF-4239-AC43-77B715D707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33072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6F662AE6-8585-4D62-8904-BA100651EB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4736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3/30/2017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9692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3/30/2017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2212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3/30/2017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846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482E8-6E0E-1B4F-B1FD-C69DB9E858D9}" type="datetimeFigureOut">
              <a:rPr lang="en-US" smtClean="0"/>
              <a:pPr/>
              <a:t>3/30/2017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669263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defTabSz="914400"/>
            <a:fld id="{3412AA48-08B5-48ED-9C1B-06BD677A4007}" type="datetimeFigureOut">
              <a:rPr lang="en-US" smtClean="0">
                <a:solidFill>
                  <a:srgbClr val="696464"/>
                </a:solidFill>
              </a:rPr>
              <a:pPr defTabSz="914400"/>
              <a:t>3/30/2017</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defTabSz="914400"/>
            <a:endParaRPr lang="en-US">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14400"/>
            <a:fld id="{510B19D8-9644-4B80-9D8A-7B661734C6A6}" type="slidenum">
              <a:rPr lang="en-US" smtClean="0"/>
              <a:pPr defTabSz="914400"/>
              <a:t>‹#›</a:t>
            </a:fld>
            <a:endParaRPr lang="en-US"/>
          </a:p>
        </p:txBody>
      </p:sp>
    </p:spTree>
    <p:extLst>
      <p:ext uri="{BB962C8B-B14F-4D97-AF65-F5344CB8AC3E}">
        <p14:creationId xmlns:p14="http://schemas.microsoft.com/office/powerpoint/2010/main" val="169735802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defTabSz="914400"/>
            <a:fld id="{3412AA48-08B5-48ED-9C1B-06BD677A4007}" type="datetimeFigureOut">
              <a:rPr lang="en-US" smtClean="0">
                <a:solidFill>
                  <a:srgbClr val="696464"/>
                </a:solidFill>
              </a:rPr>
              <a:pPr defTabSz="914400"/>
              <a:t>3/30/2017</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defTabSz="914400"/>
            <a:endParaRPr lang="en-US">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14400"/>
            <a:fld id="{510B19D8-9644-4B80-9D8A-7B661734C6A6}" type="slidenum">
              <a:rPr lang="en-US" smtClean="0"/>
              <a:pPr defTabSz="914400"/>
              <a:t>‹#›</a:t>
            </a:fld>
            <a:endParaRPr lang="en-US"/>
          </a:p>
        </p:txBody>
      </p:sp>
    </p:spTree>
    <p:extLst>
      <p:ext uri="{BB962C8B-B14F-4D97-AF65-F5344CB8AC3E}">
        <p14:creationId xmlns:p14="http://schemas.microsoft.com/office/powerpoint/2010/main" val="114904219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defTabSz="914400"/>
            <a:fld id="{3412AA48-08B5-48ED-9C1B-06BD677A4007}" type="datetimeFigureOut">
              <a:rPr lang="en-US" smtClean="0">
                <a:solidFill>
                  <a:srgbClr val="696464"/>
                </a:solidFill>
              </a:rPr>
              <a:pPr defTabSz="914400"/>
              <a:t>3/30/2017</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defTabSz="914400"/>
            <a:endParaRPr lang="en-US">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14400"/>
            <a:fld id="{510B19D8-9644-4B80-9D8A-7B661734C6A6}" type="slidenum">
              <a:rPr lang="en-US" smtClean="0"/>
              <a:pPr defTabSz="914400"/>
              <a:t>‹#›</a:t>
            </a:fld>
            <a:endParaRPr lang="en-US"/>
          </a:p>
        </p:txBody>
      </p:sp>
    </p:spTree>
    <p:extLst>
      <p:ext uri="{BB962C8B-B14F-4D97-AF65-F5344CB8AC3E}">
        <p14:creationId xmlns:p14="http://schemas.microsoft.com/office/powerpoint/2010/main" val="204294087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defTabSz="914400"/>
            <a:fld id="{3412AA48-08B5-48ED-9C1B-06BD677A4007}" type="datetimeFigureOut">
              <a:rPr lang="en-US" smtClean="0">
                <a:solidFill>
                  <a:srgbClr val="696464"/>
                </a:solidFill>
              </a:rPr>
              <a:pPr defTabSz="914400"/>
              <a:t>3/30/2017</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defTabSz="914400"/>
            <a:endParaRPr lang="en-US">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14400"/>
            <a:fld id="{510B19D8-9644-4B80-9D8A-7B661734C6A6}" type="slidenum">
              <a:rPr lang="en-US" smtClean="0"/>
              <a:pPr defTabSz="914400"/>
              <a:t>‹#›</a:t>
            </a:fld>
            <a:endParaRPr lang="en-US"/>
          </a:p>
        </p:txBody>
      </p:sp>
    </p:spTree>
    <p:extLst>
      <p:ext uri="{BB962C8B-B14F-4D97-AF65-F5344CB8AC3E}">
        <p14:creationId xmlns:p14="http://schemas.microsoft.com/office/powerpoint/2010/main" val="136391071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5472780-8A6E-4971-8E77-B73A9AA06C21}" type="datetimeFigureOut">
              <a:rPr lang="en-US" smtClean="0">
                <a:solidFill>
                  <a:prstClr val="black">
                    <a:tint val="75000"/>
                  </a:prstClr>
                </a:solidFill>
              </a:rPr>
              <a:pPr defTabSz="914400"/>
              <a:t>3/30/2017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75C1924-DDF4-457B-AEFA-A5B19BEE2DE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1164034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slideLayout" Target="../slideLayouts/slideLayout46.xml"/><Relationship Id="rId1" Type="http://schemas.openxmlformats.org/officeDocument/2006/relationships/tags" Target="../tags/tag11.xml"/><Relationship Id="rId6" Type="http://schemas.openxmlformats.org/officeDocument/2006/relationships/image" Target="../media/image26.png"/><Relationship Id="rId5" Type="http://schemas.openxmlformats.org/officeDocument/2006/relationships/image" Target="../media/image32.emf"/><Relationship Id="rId4" Type="http://schemas.openxmlformats.org/officeDocument/2006/relationships/image" Target="../media/image31.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6.png"/><Relationship Id="rId2" Type="http://schemas.openxmlformats.org/officeDocument/2006/relationships/tags" Target="../tags/tag12.xml"/><Relationship Id="rId1" Type="http://schemas.openxmlformats.org/officeDocument/2006/relationships/vmlDrawing" Target="../drawings/vmlDrawing1.vml"/><Relationship Id="rId6" Type="http://schemas.openxmlformats.org/officeDocument/2006/relationships/image" Target="../media/image33.emf"/><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2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7.jp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0.tif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43.jp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46.tif"/><Relationship Id="rId4" Type="http://schemas.openxmlformats.org/officeDocument/2006/relationships/image" Target="../media/image45.tif"/></Relationships>
</file>

<file path=ppt/slides/_rels/slide29.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tif"/></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G"/><Relationship Id="rId3" Type="http://schemas.openxmlformats.org/officeDocument/2006/relationships/image" Target="../media/image7.JPG"/><Relationship Id="rId7" Type="http://schemas.openxmlformats.org/officeDocument/2006/relationships/image" Target="../media/image11.jpeg"/><Relationship Id="rId12" Type="http://schemas.openxmlformats.org/officeDocument/2006/relationships/image" Target="../media/image16.JPG"/><Relationship Id="rId2" Type="http://schemas.openxmlformats.org/officeDocument/2006/relationships/slideLayout" Target="../slideLayouts/slideLayout13.xml"/><Relationship Id="rId16" Type="http://schemas.openxmlformats.org/officeDocument/2006/relationships/image" Target="../media/image20.JPG"/><Relationship Id="rId1" Type="http://schemas.openxmlformats.org/officeDocument/2006/relationships/tags" Target="../tags/tag8.xml"/><Relationship Id="rId6" Type="http://schemas.openxmlformats.org/officeDocument/2006/relationships/image" Target="../media/image10.jpeg"/><Relationship Id="rId11" Type="http://schemas.openxmlformats.org/officeDocument/2006/relationships/image" Target="../media/image15.JPG"/><Relationship Id="rId5" Type="http://schemas.openxmlformats.org/officeDocument/2006/relationships/image" Target="../media/image9.jpeg"/><Relationship Id="rId15" Type="http://schemas.openxmlformats.org/officeDocument/2006/relationships/image" Target="../media/image19.JP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slideLayout" Target="../slideLayouts/slideLayout67.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6.xml"/><Relationship Id="rId1" Type="http://schemas.openxmlformats.org/officeDocument/2006/relationships/tags" Target="../tags/tag10.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0392" y="2348345"/>
            <a:ext cx="9133608" cy="2387600"/>
          </a:xfrm>
        </p:spPr>
        <p:txBody>
          <a:bodyPr>
            <a:noAutofit/>
          </a:bodyPr>
          <a:lstStyle/>
          <a:p>
            <a:r>
              <a:rPr lang="en-US" sz="3200" dirty="0"/>
              <a:t>Assessment of </a:t>
            </a:r>
            <a:r>
              <a:rPr lang="en-US" sz="3200" dirty="0" smtClean="0"/>
              <a:t>Anthropogenic </a:t>
            </a:r>
            <a:r>
              <a:rPr lang="en-US" sz="3200" dirty="0"/>
              <a:t>Impacts on the Utah Lake Ecosystem </a:t>
            </a:r>
            <a:br>
              <a:rPr lang="en-US" sz="3200" dirty="0"/>
            </a:br>
            <a:r>
              <a:rPr lang="en-US" sz="2400" dirty="0" smtClean="0"/>
              <a:t>-Integrating a Multi-Proxy Approach and GIS </a:t>
            </a:r>
            <a:r>
              <a:rPr lang="en-US" sz="2400" dirty="0"/>
              <a:t>Spatial </a:t>
            </a:r>
            <a:r>
              <a:rPr lang="en-US" sz="2400" dirty="0" smtClean="0"/>
              <a:t>Analysis Technique</a:t>
            </a: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400" dirty="0" smtClean="0"/>
              <a:t>Dr. Weihong Wang</a:t>
            </a:r>
            <a:br>
              <a:rPr lang="en-US" sz="2400" dirty="0" smtClean="0"/>
            </a:br>
            <a:r>
              <a:rPr lang="en-US" sz="2400" dirty="0" smtClean="0"/>
              <a:t>Utah Valley University</a:t>
            </a:r>
            <a:br>
              <a:rPr lang="en-US" sz="2400" dirty="0" smtClean="0"/>
            </a:br>
            <a:r>
              <a:rPr lang="en-US" sz="2400" dirty="0" smtClean="0"/>
              <a:t>3/30/2017</a:t>
            </a:r>
            <a:endParaRPr lang="en-US" sz="2400" dirty="0"/>
          </a:p>
        </p:txBody>
      </p:sp>
      <p:sp>
        <p:nvSpPr>
          <p:cNvPr id="3" name="Subtitle 2"/>
          <p:cNvSpPr>
            <a:spLocks noGrp="1"/>
          </p:cNvSpPr>
          <p:nvPr>
            <p:ph type="subTitle" idx="1"/>
          </p:nvPr>
        </p:nvSpPr>
        <p:spPr>
          <a:xfrm>
            <a:off x="-1932710" y="31173"/>
            <a:ext cx="6858000" cy="1655762"/>
          </a:xfrm>
        </p:spPr>
        <p:txBody>
          <a:bodyPr>
            <a:normAutofit/>
          </a:bodyPr>
          <a:lstStyle/>
          <a:p>
            <a:r>
              <a:rPr lang="en-US" sz="2000" dirty="0" smtClean="0"/>
              <a:t>Utah Lake Education Presentation</a:t>
            </a:r>
            <a:endParaRPr lang="en-US" sz="2000" dirty="0"/>
          </a:p>
        </p:txBody>
      </p:sp>
    </p:spTree>
    <p:custDataLst>
      <p:tags r:id="rId1"/>
    </p:custDataLst>
    <p:extLst>
      <p:ext uri="{BB962C8B-B14F-4D97-AF65-F5344CB8AC3E}">
        <p14:creationId xmlns:p14="http://schemas.microsoft.com/office/powerpoint/2010/main" val="332967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76646" y="488373"/>
            <a:ext cx="3657600" cy="3657600"/>
          </a:xfrm>
          <a:prstGeom prst="rect">
            <a:avLst/>
          </a:prstGeom>
          <a:noFill/>
          <a:ln>
            <a:noFill/>
          </a:ln>
        </p:spPr>
      </p:pic>
      <p:sp>
        <p:nvSpPr>
          <p:cNvPr id="6" name="Text Box 9"/>
          <p:cNvSpPr txBox="1"/>
          <p:nvPr/>
        </p:nvSpPr>
        <p:spPr>
          <a:xfrm>
            <a:off x="1248208" y="1562100"/>
            <a:ext cx="1971675" cy="533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1000" dirty="0">
                <a:effectLst/>
                <a:latin typeface="Times New Roman" panose="02020603050405020304" pitchFamily="18" charset="0"/>
                <a:ea typeface="SimSun" panose="02010600030101010101" pitchFamily="2" charset="-122"/>
                <a:cs typeface="Times New Roman" panose="02020603050405020304" pitchFamily="18" charset="0"/>
              </a:rPr>
              <a:t>Terrestrial/human derived organic matter and </a:t>
            </a:r>
            <a:r>
              <a:rPr lang="en-US" sz="1000" dirty="0" smtClean="0">
                <a:effectLst/>
                <a:latin typeface="Times New Roman" panose="02020603050405020304" pitchFamily="18" charset="0"/>
                <a:ea typeface="SimSun" panose="02010600030101010101" pitchFamily="2" charset="-122"/>
                <a:cs typeface="Times New Roman" panose="02020603050405020304" pitchFamily="18" charset="0"/>
              </a:rPr>
              <a:t>C3 </a:t>
            </a:r>
            <a:r>
              <a:rPr lang="en-US" sz="1000" dirty="0">
                <a:effectLst/>
                <a:latin typeface="Times New Roman" panose="02020603050405020304" pitchFamily="18" charset="0"/>
                <a:ea typeface="SimSun" panose="02010600030101010101" pitchFamily="2" charset="-122"/>
                <a:cs typeface="Times New Roman" panose="02020603050405020304" pitchFamily="18" charset="0"/>
              </a:rPr>
              <a:t>aquatic plant detritus</a:t>
            </a:r>
            <a:endParaRPr lang="en-US" sz="1100" dirty="0">
              <a:effectLst/>
              <a:ea typeface="SimSun" panose="02010600030101010101" pitchFamily="2" charset="-122"/>
              <a:cs typeface="Times New Roman" panose="02020603050405020304" pitchFamily="18" charset="0"/>
            </a:endParaRPr>
          </a:p>
        </p:txBody>
      </p:sp>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4551218" y="488373"/>
            <a:ext cx="3657600" cy="3657600"/>
          </a:xfrm>
          <a:prstGeom prst="rect">
            <a:avLst/>
          </a:prstGeom>
          <a:noFill/>
          <a:ln>
            <a:noFill/>
          </a:ln>
        </p:spPr>
      </p:pic>
      <p:sp>
        <p:nvSpPr>
          <p:cNvPr id="8" name="Text Box 13"/>
          <p:cNvSpPr txBox="1"/>
          <p:nvPr/>
        </p:nvSpPr>
        <p:spPr>
          <a:xfrm>
            <a:off x="5929745" y="2466166"/>
            <a:ext cx="1724025" cy="600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1000" dirty="0">
                <a:effectLst/>
                <a:latin typeface="Times New Roman" panose="02020603050405020304" pitchFamily="18" charset="0"/>
                <a:ea typeface="SimSun" panose="02010600030101010101" pitchFamily="2" charset="-122"/>
                <a:cs typeface="Times New Roman" panose="02020603050405020304" pitchFamily="18" charset="0"/>
              </a:rPr>
              <a:t>Terrestrial/human derived organic matter and </a:t>
            </a:r>
            <a:r>
              <a:rPr lang="en-US" sz="1000" dirty="0" smtClean="0">
                <a:effectLst/>
                <a:latin typeface="Times New Roman" panose="02020603050405020304" pitchFamily="18" charset="0"/>
                <a:ea typeface="SimSun" panose="02010600030101010101" pitchFamily="2" charset="-122"/>
                <a:cs typeface="Times New Roman" panose="02020603050405020304" pitchFamily="18" charset="0"/>
              </a:rPr>
              <a:t>C3 </a:t>
            </a:r>
            <a:r>
              <a:rPr lang="en-US" sz="1000" dirty="0">
                <a:effectLst/>
                <a:latin typeface="Times New Roman" panose="02020603050405020304" pitchFamily="18" charset="0"/>
                <a:ea typeface="SimSun" panose="02010600030101010101" pitchFamily="2" charset="-122"/>
                <a:cs typeface="Times New Roman" panose="02020603050405020304" pitchFamily="18" charset="0"/>
              </a:rPr>
              <a:t>aquatic plant detritus</a:t>
            </a:r>
            <a:endParaRPr lang="en-US" sz="1100" dirty="0">
              <a:effectLst/>
              <a:ea typeface="SimSun" panose="02010600030101010101" pitchFamily="2" charset="-122"/>
              <a:cs typeface="Times New Roman" panose="02020603050405020304" pitchFamily="18" charset="0"/>
            </a:endParaRPr>
          </a:p>
          <a:p>
            <a:pPr marL="0" marR="0">
              <a:lnSpc>
                <a:spcPct val="115000"/>
              </a:lnSpc>
              <a:spcBef>
                <a:spcPts val="0"/>
              </a:spcBef>
              <a:spcAft>
                <a:spcPts val="1000"/>
              </a:spcAft>
            </a:pPr>
            <a:r>
              <a:rPr lang="en-US" sz="10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dirty="0">
              <a:effectLst/>
              <a:ea typeface="SimSun" panose="02010600030101010101" pitchFamily="2" charset="-122"/>
              <a:cs typeface="Times New Roman" panose="02020603050405020304" pitchFamily="18" charset="0"/>
            </a:endParaRPr>
          </a:p>
        </p:txBody>
      </p:sp>
      <p:sp>
        <p:nvSpPr>
          <p:cNvPr id="9" name="Text Box 18"/>
          <p:cNvSpPr txBox="1"/>
          <p:nvPr/>
        </p:nvSpPr>
        <p:spPr>
          <a:xfrm>
            <a:off x="5521902" y="840740"/>
            <a:ext cx="1581150" cy="3714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1000" dirty="0">
                <a:effectLst/>
                <a:latin typeface="Times New Roman" panose="02020603050405020304" pitchFamily="18" charset="0"/>
                <a:ea typeface="SimSun" panose="02010600030101010101" pitchFamily="2" charset="-122"/>
                <a:cs typeface="Times New Roman" panose="02020603050405020304" pitchFamily="18" charset="0"/>
              </a:rPr>
              <a:t>Terrestrial C3 and </a:t>
            </a:r>
            <a:r>
              <a:rPr lang="en-US" sz="1000" dirty="0" smtClean="0">
                <a:effectLst/>
                <a:latin typeface="Times New Roman" panose="02020603050405020304" pitchFamily="18" charset="0"/>
                <a:ea typeface="SimSun" panose="02010600030101010101" pitchFamily="2" charset="-122"/>
                <a:cs typeface="Times New Roman" panose="02020603050405020304" pitchFamily="18" charset="0"/>
              </a:rPr>
              <a:t>aquatic </a:t>
            </a:r>
            <a:r>
              <a:rPr lang="en-US" sz="1000" dirty="0">
                <a:effectLst/>
                <a:latin typeface="Times New Roman" panose="02020603050405020304" pitchFamily="18" charset="0"/>
                <a:ea typeface="SimSun" panose="02010600030101010101" pitchFamily="2" charset="-122"/>
                <a:cs typeface="Times New Roman" panose="02020603050405020304" pitchFamily="18" charset="0"/>
              </a:rPr>
              <a:t>C4 plant detritus</a:t>
            </a:r>
            <a:endParaRPr lang="en-US" sz="1100" dirty="0">
              <a:effectLst/>
              <a:ea typeface="SimSun" panose="02010600030101010101" pitchFamily="2" charset="-122"/>
              <a:cs typeface="Times New Roman" panose="02020603050405020304" pitchFamily="18" charset="0"/>
            </a:endParaRPr>
          </a:p>
        </p:txBody>
      </p:sp>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a:off x="238991" y="3571124"/>
            <a:ext cx="3657600" cy="3657600"/>
          </a:xfrm>
          <a:prstGeom prst="rect">
            <a:avLst/>
          </a:prstGeom>
          <a:noFill/>
          <a:ln>
            <a:noFill/>
          </a:ln>
        </p:spPr>
      </p:pic>
      <p:sp>
        <p:nvSpPr>
          <p:cNvPr id="11" name="Text Box 16"/>
          <p:cNvSpPr txBox="1"/>
          <p:nvPr/>
        </p:nvSpPr>
        <p:spPr>
          <a:xfrm>
            <a:off x="1075261" y="4286134"/>
            <a:ext cx="800100" cy="3619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Freshwater </a:t>
            </a:r>
            <a:endParaRPr lang="en-US" sz="1100">
              <a:effectLst/>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algae</a:t>
            </a:r>
            <a:endParaRPr lang="en-US" sz="1100">
              <a:effectLst/>
              <a:ea typeface="SimSun" panose="02010600030101010101" pitchFamily="2" charset="-122"/>
              <a:cs typeface="Times New Roman" panose="02020603050405020304" pitchFamily="18" charset="0"/>
            </a:endParaRPr>
          </a:p>
        </p:txBody>
      </p:sp>
      <p:sp>
        <p:nvSpPr>
          <p:cNvPr id="12" name="Text Box 17"/>
          <p:cNvSpPr txBox="1"/>
          <p:nvPr/>
        </p:nvSpPr>
        <p:spPr>
          <a:xfrm>
            <a:off x="2218896" y="5199899"/>
            <a:ext cx="1212215" cy="676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1000" dirty="0">
                <a:effectLst/>
                <a:latin typeface="Times New Roman" panose="02020603050405020304" pitchFamily="18" charset="0"/>
                <a:ea typeface="SimSun" panose="02010600030101010101" pitchFamily="2" charset="-122"/>
                <a:cs typeface="Times New Roman" panose="02020603050405020304" pitchFamily="18" charset="0"/>
              </a:rPr>
              <a:t>Terrestrial/human derived organic matter and </a:t>
            </a:r>
            <a:r>
              <a:rPr lang="en-US" sz="1000" dirty="0" smtClean="0">
                <a:effectLst/>
                <a:latin typeface="Times New Roman" panose="02020603050405020304" pitchFamily="18" charset="0"/>
                <a:ea typeface="SimSun" panose="02010600030101010101" pitchFamily="2" charset="-122"/>
                <a:cs typeface="Times New Roman" panose="02020603050405020304" pitchFamily="18" charset="0"/>
              </a:rPr>
              <a:t>C3 </a:t>
            </a:r>
            <a:r>
              <a:rPr lang="en-US" sz="1000" dirty="0">
                <a:effectLst/>
                <a:latin typeface="Times New Roman" panose="02020603050405020304" pitchFamily="18" charset="0"/>
                <a:ea typeface="SimSun" panose="02010600030101010101" pitchFamily="2" charset="-122"/>
                <a:cs typeface="Times New Roman" panose="02020603050405020304" pitchFamily="18" charset="0"/>
              </a:rPr>
              <a:t>aquatic plant detritus</a:t>
            </a:r>
            <a:endParaRPr lang="en-US" sz="1100" dirty="0">
              <a:effectLst/>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10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dirty="0">
              <a:effectLst/>
              <a:ea typeface="SimSun" panose="02010600030101010101" pitchFamily="2" charset="-122"/>
              <a:cs typeface="Times New Roman" panose="02020603050405020304" pitchFamily="18" charset="0"/>
            </a:endParaRPr>
          </a:p>
        </p:txBody>
      </p:sp>
      <p:cxnSp>
        <p:nvCxnSpPr>
          <p:cNvPr id="13" name="Straight Arrow Connector 12"/>
          <p:cNvCxnSpPr/>
          <p:nvPr/>
        </p:nvCxnSpPr>
        <p:spPr>
          <a:xfrm flipH="1">
            <a:off x="1266050" y="4647449"/>
            <a:ext cx="7966" cy="7524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p:cNvSpPr/>
          <p:nvPr/>
        </p:nvSpPr>
        <p:spPr>
          <a:xfrm>
            <a:off x="2490812" y="163546"/>
            <a:ext cx="3889206" cy="369332"/>
          </a:xfrm>
          <a:prstGeom prst="rect">
            <a:avLst/>
          </a:prstGeom>
        </p:spPr>
        <p:txBody>
          <a:bodyPr wrap="none">
            <a:spAutoFit/>
          </a:bodyPr>
          <a:lstStyle/>
          <a:p>
            <a:r>
              <a:rPr lang="en-US" dirty="0">
                <a:latin typeface="Times New Roman" panose="02020603050405020304" pitchFamily="18" charset="0"/>
                <a:ea typeface="SimSun" panose="02010600030101010101" pitchFamily="2" charset="-122"/>
              </a:rPr>
              <a:t>Binary plots between C/N ratio and </a:t>
            </a:r>
            <a:r>
              <a:rPr lang="en-US" sz="1600" dirty="0">
                <a:latin typeface="Times New Roman" panose="02020603050405020304" pitchFamily="18" charset="0"/>
                <a:ea typeface="SimSun" panose="02010600030101010101" pitchFamily="2" charset="-122"/>
              </a:rPr>
              <a:t>δ</a:t>
            </a:r>
            <a:r>
              <a:rPr lang="en-US" sz="1600" baseline="30000" dirty="0">
                <a:latin typeface="Times New Roman" panose="02020603050405020304" pitchFamily="18" charset="0"/>
                <a:ea typeface="SimSun" panose="02010600030101010101" pitchFamily="2" charset="-122"/>
              </a:rPr>
              <a:t>13</a:t>
            </a:r>
            <a:r>
              <a:rPr lang="en-US" sz="1600" dirty="0">
                <a:latin typeface="Times New Roman" panose="02020603050405020304" pitchFamily="18" charset="0"/>
                <a:ea typeface="SimSun" panose="02010600030101010101" pitchFamily="2" charset="-122"/>
              </a:rPr>
              <a:t>C</a:t>
            </a:r>
            <a:endParaRPr lang="en-US" dirty="0"/>
          </a:p>
        </p:txBody>
      </p:sp>
      <p:grpSp>
        <p:nvGrpSpPr>
          <p:cNvPr id="14" name="Group 13"/>
          <p:cNvGrpSpPr/>
          <p:nvPr/>
        </p:nvGrpSpPr>
        <p:grpSpPr>
          <a:xfrm>
            <a:off x="-174685" y="3801238"/>
            <a:ext cx="9220200" cy="2747913"/>
            <a:chOff x="-76200" y="4218111"/>
            <a:chExt cx="9220200" cy="2747913"/>
          </a:xfrm>
        </p:grpSpPr>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218111"/>
              <a:ext cx="3078480" cy="250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76200" y="6596692"/>
              <a:ext cx="9220200" cy="369332"/>
            </a:xfrm>
            <a:prstGeom prst="rect">
              <a:avLst/>
            </a:prstGeom>
            <a:solidFill>
              <a:schemeClr val="bg1"/>
            </a:solidFill>
          </p:spPr>
          <p:txBody>
            <a:bodyPr wrap="square" rtlCol="0">
              <a:spAutoFit/>
            </a:bodyPr>
            <a:lstStyle/>
            <a:p>
              <a:pPr defTabSz="914400"/>
              <a:endParaRPr lang="en-US" dirty="0">
                <a:solidFill>
                  <a:prstClr val="black"/>
                </a:solidFill>
              </a:endParaRPr>
            </a:p>
          </p:txBody>
        </p:sp>
        <p:cxnSp>
          <p:nvCxnSpPr>
            <p:cNvPr id="18" name="Straight Connector 17"/>
            <p:cNvCxnSpPr/>
            <p:nvPr/>
          </p:nvCxnSpPr>
          <p:spPr>
            <a:xfrm>
              <a:off x="6172200" y="6663367"/>
              <a:ext cx="9906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53275" y="6210300"/>
              <a:ext cx="533401" cy="246221"/>
            </a:xfrm>
            <a:prstGeom prst="rect">
              <a:avLst/>
            </a:prstGeom>
            <a:noFill/>
          </p:spPr>
          <p:txBody>
            <a:bodyPr wrap="square" rtlCol="0">
              <a:spAutoFit/>
            </a:bodyPr>
            <a:lstStyle/>
            <a:p>
              <a:pPr defTabSz="914400"/>
              <a:r>
                <a:rPr lang="en-US" sz="1000" dirty="0" smtClean="0">
                  <a:solidFill>
                    <a:prstClr val="black"/>
                  </a:solidFill>
                </a:rPr>
                <a:t>UL1a</a:t>
              </a:r>
              <a:endParaRPr lang="en-US" sz="1000" dirty="0">
                <a:solidFill>
                  <a:prstClr val="black"/>
                </a:solidFill>
              </a:endParaRPr>
            </a:p>
          </p:txBody>
        </p:sp>
        <p:sp>
          <p:nvSpPr>
            <p:cNvPr id="20" name="TextBox 19"/>
            <p:cNvSpPr txBox="1"/>
            <p:nvPr/>
          </p:nvSpPr>
          <p:spPr>
            <a:xfrm>
              <a:off x="7305675" y="5905500"/>
              <a:ext cx="533401" cy="246221"/>
            </a:xfrm>
            <a:prstGeom prst="rect">
              <a:avLst/>
            </a:prstGeom>
            <a:noFill/>
          </p:spPr>
          <p:txBody>
            <a:bodyPr wrap="square" rtlCol="0">
              <a:spAutoFit/>
            </a:bodyPr>
            <a:lstStyle/>
            <a:p>
              <a:pPr defTabSz="914400"/>
              <a:r>
                <a:rPr lang="en-US" sz="1000" dirty="0" smtClean="0">
                  <a:solidFill>
                    <a:prstClr val="black"/>
                  </a:solidFill>
                </a:rPr>
                <a:t>UL1b</a:t>
              </a:r>
              <a:endParaRPr lang="en-US" sz="1000" dirty="0">
                <a:solidFill>
                  <a:prstClr val="black"/>
                </a:solidFill>
              </a:endParaRPr>
            </a:p>
          </p:txBody>
        </p:sp>
        <p:sp>
          <p:nvSpPr>
            <p:cNvPr id="21" name="TextBox 20"/>
            <p:cNvSpPr txBox="1"/>
            <p:nvPr/>
          </p:nvSpPr>
          <p:spPr>
            <a:xfrm>
              <a:off x="7400925" y="5686425"/>
              <a:ext cx="533401" cy="246221"/>
            </a:xfrm>
            <a:prstGeom prst="rect">
              <a:avLst/>
            </a:prstGeom>
            <a:noFill/>
          </p:spPr>
          <p:txBody>
            <a:bodyPr wrap="square" rtlCol="0">
              <a:spAutoFit/>
            </a:bodyPr>
            <a:lstStyle/>
            <a:p>
              <a:pPr defTabSz="914400"/>
              <a:r>
                <a:rPr lang="en-US" sz="1000" dirty="0" smtClean="0">
                  <a:solidFill>
                    <a:prstClr val="black"/>
                  </a:solidFill>
                </a:rPr>
                <a:t>UL1c</a:t>
              </a:r>
              <a:endParaRPr lang="en-US" sz="1000" dirty="0">
                <a:solidFill>
                  <a:prstClr val="black"/>
                </a:solidFill>
              </a:endParaRPr>
            </a:p>
          </p:txBody>
        </p:sp>
        <p:sp>
          <p:nvSpPr>
            <p:cNvPr id="22" name="TextBox 21"/>
            <p:cNvSpPr txBox="1"/>
            <p:nvPr/>
          </p:nvSpPr>
          <p:spPr>
            <a:xfrm>
              <a:off x="7115175" y="6568117"/>
              <a:ext cx="533400" cy="261610"/>
            </a:xfrm>
            <a:prstGeom prst="rect">
              <a:avLst/>
            </a:prstGeom>
            <a:noFill/>
          </p:spPr>
          <p:txBody>
            <a:bodyPr wrap="square" rtlCol="0">
              <a:spAutoFit/>
            </a:bodyPr>
            <a:lstStyle/>
            <a:p>
              <a:pPr defTabSz="914400"/>
              <a:r>
                <a:rPr lang="en-US" sz="1100" dirty="0" smtClean="0">
                  <a:solidFill>
                    <a:prstClr val="black"/>
                  </a:solidFill>
                </a:rPr>
                <a:t>1.5 km</a:t>
              </a:r>
              <a:endParaRPr lang="en-US" sz="1100" dirty="0">
                <a:solidFill>
                  <a:prstClr val="black"/>
                </a:solidFill>
              </a:endParaRPr>
            </a:p>
          </p:txBody>
        </p:sp>
      </p:grpSp>
    </p:spTree>
    <p:custDataLst>
      <p:tags r:id="rId1"/>
    </p:custDataLst>
    <p:extLst>
      <p:ext uri="{BB962C8B-B14F-4D97-AF65-F5344CB8AC3E}">
        <p14:creationId xmlns:p14="http://schemas.microsoft.com/office/powerpoint/2010/main" val="6248582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1143000" cy="76200"/>
          </a:xfrm>
        </p:spPr>
        <p:txBody>
          <a:bodyPr>
            <a:noAutofit/>
          </a:bodyPr>
          <a:lstStyle/>
          <a:p>
            <a:r>
              <a:rPr lang="en-US" sz="2400" b="1" dirty="0" smtClean="0">
                <a:latin typeface="+mn-lt"/>
              </a:rPr>
              <a:t>Arsenic</a:t>
            </a:r>
            <a:endParaRPr lang="en-US" sz="1600" b="1" dirty="0">
              <a:latin typeface="+mn-lt"/>
            </a:endParaRPr>
          </a:p>
        </p:txBody>
      </p:sp>
      <p:sp>
        <p:nvSpPr>
          <p:cNvPr id="9" name="TextBox 8"/>
          <p:cNvSpPr txBox="1"/>
          <p:nvPr/>
        </p:nvSpPr>
        <p:spPr>
          <a:xfrm>
            <a:off x="210742" y="4811821"/>
            <a:ext cx="4818458" cy="2031325"/>
          </a:xfrm>
          <a:prstGeom prst="rect">
            <a:avLst/>
          </a:prstGeom>
          <a:noFill/>
        </p:spPr>
        <p:txBody>
          <a:bodyPr wrap="square" rtlCol="0">
            <a:spAutoFit/>
          </a:bodyPr>
          <a:lstStyle/>
          <a:p>
            <a:pPr defTabSz="914400">
              <a:buFont typeface="Arial" pitchFamily="34" charset="0"/>
              <a:buChar char="•"/>
            </a:pPr>
            <a:r>
              <a:rPr lang="en-US" dirty="0" smtClean="0">
                <a:solidFill>
                  <a:prstClr val="black"/>
                </a:solidFill>
              </a:rPr>
              <a:t>Background concentration in land soil: 5.5 mg kg</a:t>
            </a:r>
            <a:r>
              <a:rPr lang="en-US" baseline="30000" dirty="0" smtClean="0">
                <a:solidFill>
                  <a:prstClr val="black"/>
                </a:solidFill>
              </a:rPr>
              <a:t>-</a:t>
            </a:r>
            <a:r>
              <a:rPr lang="en-US" dirty="0" smtClean="0">
                <a:solidFill>
                  <a:prstClr val="black"/>
                </a:solidFill>
              </a:rPr>
              <a:t>¹</a:t>
            </a:r>
          </a:p>
          <a:p>
            <a:pPr defTabSz="914400">
              <a:buFont typeface="Arial" pitchFamily="34" charset="0"/>
              <a:buChar char="•"/>
            </a:pPr>
            <a:r>
              <a:rPr lang="en-US" dirty="0" smtClean="0">
                <a:solidFill>
                  <a:prstClr val="black"/>
                </a:solidFill>
              </a:rPr>
              <a:t>Curves suggest high historical discharge in this area.</a:t>
            </a:r>
          </a:p>
          <a:p>
            <a:pPr defTabSz="914400">
              <a:buFont typeface="Arial" pitchFamily="34" charset="0"/>
              <a:buChar char="•"/>
            </a:pPr>
            <a:r>
              <a:rPr lang="en-US" dirty="0" smtClean="0">
                <a:solidFill>
                  <a:prstClr val="black"/>
                </a:solidFill>
              </a:rPr>
              <a:t>The </a:t>
            </a:r>
            <a:r>
              <a:rPr lang="en-US" dirty="0">
                <a:solidFill>
                  <a:prstClr val="black"/>
                </a:solidFill>
              </a:rPr>
              <a:t>peninsula </a:t>
            </a:r>
            <a:r>
              <a:rPr lang="en-US" dirty="0" smtClean="0">
                <a:solidFill>
                  <a:prstClr val="black"/>
                </a:solidFill>
              </a:rPr>
              <a:t>at UL1b may </a:t>
            </a:r>
            <a:r>
              <a:rPr lang="en-US" dirty="0">
                <a:solidFill>
                  <a:prstClr val="black"/>
                </a:solidFill>
              </a:rPr>
              <a:t>be preventing As from moving OR vegetation on peninsula taking in As.</a:t>
            </a:r>
            <a:endParaRPr lang="en-US" dirty="0" smtClean="0">
              <a:solidFill>
                <a:prstClr val="black"/>
              </a:solidFill>
            </a:endParaRPr>
          </a:p>
          <a:p>
            <a:pPr defTabSz="914400">
              <a:buFont typeface="Arial" pitchFamily="34" charset="0"/>
              <a:buChar char="•"/>
            </a:pPr>
            <a:endParaRPr lang="en-US" dirty="0" smtClean="0">
              <a:solidFill>
                <a:prstClr val="black"/>
              </a:solidFill>
            </a:endParaRPr>
          </a:p>
          <a:p>
            <a:pPr defTabSz="914400">
              <a:buFont typeface="Arial" pitchFamily="34" charset="0"/>
              <a:buChar char="•"/>
            </a:pPr>
            <a:endParaRPr lang="en-US" dirty="0" smtClean="0">
              <a:solidFill>
                <a:prstClr val="black"/>
              </a:solidFill>
            </a:endParaRPr>
          </a:p>
          <a:p>
            <a:pPr defTabSz="914400">
              <a:buFont typeface="Arial" pitchFamily="34" charset="0"/>
              <a:buChar char="•"/>
            </a:pPr>
            <a:endParaRPr lang="en-US" dirty="0" smtClean="0">
              <a:solidFill>
                <a:prstClr val="black"/>
              </a:solidFill>
            </a:endParaRPr>
          </a:p>
        </p:txBody>
      </p:sp>
      <p:graphicFrame>
        <p:nvGraphicFramePr>
          <p:cNvPr id="3" name="Object 2"/>
          <p:cNvGraphicFramePr>
            <a:graphicFrameLocks noChangeAspect="1"/>
          </p:cNvGraphicFramePr>
          <p:nvPr>
            <p:extLst/>
          </p:nvPr>
        </p:nvGraphicFramePr>
        <p:xfrm>
          <a:off x="304800" y="1143000"/>
          <a:ext cx="8458200" cy="3048000"/>
        </p:xfrm>
        <a:graphic>
          <a:graphicData uri="http://schemas.openxmlformats.org/presentationml/2006/ole">
            <mc:AlternateContent xmlns:mc="http://schemas.openxmlformats.org/markup-compatibility/2006">
              <mc:Choice xmlns:v="urn:schemas-microsoft-com:vml" Requires="v">
                <p:oleObj spid="_x0000_s1065" name="SPW 12.0 Graph" r:id="rId5" imgW="12693960" imgH="4555800" progId="SigmaPlotGraphicObject.11">
                  <p:embed/>
                </p:oleObj>
              </mc:Choice>
              <mc:Fallback>
                <p:oleObj name="SPW 12.0 Graph" r:id="rId5" imgW="12693960" imgH="4555800" progId="SigmaPlotGraphicObject.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0"/>
                        <a:ext cx="8458200" cy="3048000"/>
                      </a:xfrm>
                      <a:prstGeom prst="rect">
                        <a:avLst/>
                      </a:prstGeom>
                      <a:noFill/>
                      <a:extLst/>
                    </p:spPr>
                  </p:pic>
                </p:oleObj>
              </mc:Fallback>
            </mc:AlternateContent>
          </a:graphicData>
        </a:graphic>
      </p:graphicFrame>
      <p:cxnSp>
        <p:nvCxnSpPr>
          <p:cNvPr id="8" name="Straight Connector 7"/>
          <p:cNvCxnSpPr/>
          <p:nvPr/>
        </p:nvCxnSpPr>
        <p:spPr>
          <a:xfrm flipV="1">
            <a:off x="5029200" y="1371600"/>
            <a:ext cx="0" cy="19812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0" y="4227636"/>
            <a:ext cx="1348446" cy="307777"/>
          </a:xfrm>
          <a:prstGeom prst="rect">
            <a:avLst/>
          </a:prstGeom>
          <a:noFill/>
        </p:spPr>
        <p:txBody>
          <a:bodyPr wrap="none" rtlCol="0">
            <a:spAutoFit/>
          </a:bodyPr>
          <a:lstStyle/>
          <a:p>
            <a:pPr defTabSz="914400"/>
            <a:r>
              <a:rPr lang="en-US" sz="1400" b="1" dirty="0" smtClean="0">
                <a:solidFill>
                  <a:srgbClr val="FF0000"/>
                </a:solidFill>
              </a:rPr>
              <a:t>Background level: </a:t>
            </a:r>
            <a:endParaRPr lang="en-US" sz="1400" b="1" dirty="0">
              <a:solidFill>
                <a:srgbClr val="FF0000"/>
              </a:solidFill>
            </a:endParaRPr>
          </a:p>
        </p:txBody>
      </p:sp>
      <p:cxnSp>
        <p:nvCxnSpPr>
          <p:cNvPr id="13" name="Straight Connector 12"/>
          <p:cNvCxnSpPr/>
          <p:nvPr/>
        </p:nvCxnSpPr>
        <p:spPr>
          <a:xfrm>
            <a:off x="2115742" y="4381524"/>
            <a:ext cx="228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305800" y="1371600"/>
            <a:ext cx="0" cy="19812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914400" y="-304800"/>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defTabSz="914400"/>
            <a:r>
              <a:rPr lang="en-US" dirty="0" smtClean="0">
                <a:solidFill>
                  <a:prstClr val="black"/>
                </a:solidFill>
              </a:rPr>
              <a:t>Results</a:t>
            </a:r>
            <a:endParaRPr lang="en-US" dirty="0">
              <a:solidFill>
                <a:prstClr val="black"/>
              </a:solidFill>
            </a:endParaRPr>
          </a:p>
        </p:txBody>
      </p:sp>
      <p:sp>
        <p:nvSpPr>
          <p:cNvPr id="22" name="TextBox 21"/>
          <p:cNvSpPr txBox="1"/>
          <p:nvPr/>
        </p:nvSpPr>
        <p:spPr>
          <a:xfrm>
            <a:off x="2043782" y="3563779"/>
            <a:ext cx="1080418" cy="307777"/>
          </a:xfrm>
          <a:prstGeom prst="rect">
            <a:avLst/>
          </a:prstGeom>
          <a:solidFill>
            <a:schemeClr val="bg1"/>
          </a:solidFill>
        </p:spPr>
        <p:txBody>
          <a:bodyPr wrap="square" rtlCol="0">
            <a:spAutoFit/>
          </a:bodyPr>
          <a:lstStyle/>
          <a:p>
            <a:pPr defTabSz="914400"/>
            <a:r>
              <a:rPr lang="en-US" sz="1400" dirty="0" smtClean="0">
                <a:solidFill>
                  <a:prstClr val="black"/>
                </a:solidFill>
              </a:rPr>
              <a:t>UL1a</a:t>
            </a:r>
            <a:endParaRPr lang="en-US" sz="1400" dirty="0">
              <a:solidFill>
                <a:prstClr val="black"/>
              </a:solidFill>
            </a:endParaRPr>
          </a:p>
        </p:txBody>
      </p:sp>
      <p:sp>
        <p:nvSpPr>
          <p:cNvPr id="23" name="TextBox 22"/>
          <p:cNvSpPr txBox="1"/>
          <p:nvPr/>
        </p:nvSpPr>
        <p:spPr>
          <a:xfrm>
            <a:off x="4800600" y="3581400"/>
            <a:ext cx="1080418" cy="307777"/>
          </a:xfrm>
          <a:prstGeom prst="rect">
            <a:avLst/>
          </a:prstGeom>
          <a:solidFill>
            <a:schemeClr val="bg1"/>
          </a:solidFill>
        </p:spPr>
        <p:txBody>
          <a:bodyPr wrap="square" rtlCol="0">
            <a:spAutoFit/>
          </a:bodyPr>
          <a:lstStyle/>
          <a:p>
            <a:pPr defTabSz="914400"/>
            <a:r>
              <a:rPr lang="en-US" sz="1400" dirty="0" smtClean="0">
                <a:solidFill>
                  <a:prstClr val="black"/>
                </a:solidFill>
              </a:rPr>
              <a:t>UL1b</a:t>
            </a:r>
            <a:endParaRPr lang="en-US" sz="1400" dirty="0">
              <a:solidFill>
                <a:prstClr val="black"/>
              </a:solidFill>
            </a:endParaRPr>
          </a:p>
        </p:txBody>
      </p:sp>
      <p:sp>
        <p:nvSpPr>
          <p:cNvPr id="24" name="TextBox 23"/>
          <p:cNvSpPr txBox="1"/>
          <p:nvPr/>
        </p:nvSpPr>
        <p:spPr>
          <a:xfrm>
            <a:off x="7634957" y="3563779"/>
            <a:ext cx="1080418" cy="307777"/>
          </a:xfrm>
          <a:prstGeom prst="rect">
            <a:avLst/>
          </a:prstGeom>
          <a:solidFill>
            <a:schemeClr val="bg1"/>
          </a:solidFill>
        </p:spPr>
        <p:txBody>
          <a:bodyPr wrap="square" rtlCol="0">
            <a:spAutoFit/>
          </a:bodyPr>
          <a:lstStyle/>
          <a:p>
            <a:pPr defTabSz="914400"/>
            <a:r>
              <a:rPr lang="en-US" sz="1400" dirty="0" smtClean="0">
                <a:solidFill>
                  <a:prstClr val="black"/>
                </a:solidFill>
              </a:rPr>
              <a:t>UL1c</a:t>
            </a:r>
            <a:endParaRPr lang="en-US" sz="1400" dirty="0">
              <a:solidFill>
                <a:prstClr val="black"/>
              </a:solidFill>
            </a:endParaRPr>
          </a:p>
        </p:txBody>
      </p:sp>
      <p:grpSp>
        <p:nvGrpSpPr>
          <p:cNvPr id="6" name="Group 5"/>
          <p:cNvGrpSpPr/>
          <p:nvPr/>
        </p:nvGrpSpPr>
        <p:grpSpPr>
          <a:xfrm>
            <a:off x="-76200" y="4218111"/>
            <a:ext cx="9220200" cy="2747913"/>
            <a:chOff x="-76200" y="4218111"/>
            <a:chExt cx="9220200" cy="2747913"/>
          </a:xfrm>
        </p:grpSpPr>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4218111"/>
              <a:ext cx="3078480" cy="250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76200" y="6596692"/>
              <a:ext cx="9220200" cy="369332"/>
            </a:xfrm>
            <a:prstGeom prst="rect">
              <a:avLst/>
            </a:prstGeom>
            <a:solidFill>
              <a:schemeClr val="bg1"/>
            </a:solidFill>
          </p:spPr>
          <p:txBody>
            <a:bodyPr wrap="square" rtlCol="0">
              <a:spAutoFit/>
            </a:bodyPr>
            <a:lstStyle/>
            <a:p>
              <a:pPr defTabSz="914400"/>
              <a:endParaRPr lang="en-US" dirty="0">
                <a:solidFill>
                  <a:prstClr val="black"/>
                </a:solidFill>
              </a:endParaRPr>
            </a:p>
          </p:txBody>
        </p:sp>
        <p:cxnSp>
          <p:nvCxnSpPr>
            <p:cNvPr id="7" name="Straight Connector 6"/>
            <p:cNvCxnSpPr/>
            <p:nvPr/>
          </p:nvCxnSpPr>
          <p:spPr>
            <a:xfrm>
              <a:off x="6172200" y="6663367"/>
              <a:ext cx="9906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53275" y="6210300"/>
              <a:ext cx="533401" cy="246221"/>
            </a:xfrm>
            <a:prstGeom prst="rect">
              <a:avLst/>
            </a:prstGeom>
            <a:noFill/>
          </p:spPr>
          <p:txBody>
            <a:bodyPr wrap="square" rtlCol="0">
              <a:spAutoFit/>
            </a:bodyPr>
            <a:lstStyle/>
            <a:p>
              <a:pPr defTabSz="914400"/>
              <a:r>
                <a:rPr lang="en-US" sz="1000" dirty="0" smtClean="0">
                  <a:solidFill>
                    <a:prstClr val="black"/>
                  </a:solidFill>
                </a:rPr>
                <a:t>UL1a</a:t>
              </a:r>
              <a:endParaRPr lang="en-US" sz="1000" dirty="0">
                <a:solidFill>
                  <a:prstClr val="black"/>
                </a:solidFill>
              </a:endParaRPr>
            </a:p>
          </p:txBody>
        </p:sp>
        <p:sp>
          <p:nvSpPr>
            <p:cNvPr id="20" name="TextBox 19"/>
            <p:cNvSpPr txBox="1"/>
            <p:nvPr/>
          </p:nvSpPr>
          <p:spPr>
            <a:xfrm>
              <a:off x="7305675" y="5905500"/>
              <a:ext cx="533401" cy="246221"/>
            </a:xfrm>
            <a:prstGeom prst="rect">
              <a:avLst/>
            </a:prstGeom>
            <a:noFill/>
          </p:spPr>
          <p:txBody>
            <a:bodyPr wrap="square" rtlCol="0">
              <a:spAutoFit/>
            </a:bodyPr>
            <a:lstStyle/>
            <a:p>
              <a:pPr defTabSz="914400"/>
              <a:r>
                <a:rPr lang="en-US" sz="1000" dirty="0" smtClean="0">
                  <a:solidFill>
                    <a:prstClr val="black"/>
                  </a:solidFill>
                </a:rPr>
                <a:t>UL1b</a:t>
              </a:r>
              <a:endParaRPr lang="en-US" sz="1000" dirty="0">
                <a:solidFill>
                  <a:prstClr val="black"/>
                </a:solidFill>
              </a:endParaRPr>
            </a:p>
          </p:txBody>
        </p:sp>
        <p:sp>
          <p:nvSpPr>
            <p:cNvPr id="21" name="TextBox 20"/>
            <p:cNvSpPr txBox="1"/>
            <p:nvPr/>
          </p:nvSpPr>
          <p:spPr>
            <a:xfrm>
              <a:off x="7400925" y="5686425"/>
              <a:ext cx="533401" cy="246221"/>
            </a:xfrm>
            <a:prstGeom prst="rect">
              <a:avLst/>
            </a:prstGeom>
            <a:noFill/>
          </p:spPr>
          <p:txBody>
            <a:bodyPr wrap="square" rtlCol="0">
              <a:spAutoFit/>
            </a:bodyPr>
            <a:lstStyle/>
            <a:p>
              <a:pPr defTabSz="914400"/>
              <a:r>
                <a:rPr lang="en-US" sz="1000" dirty="0" smtClean="0">
                  <a:solidFill>
                    <a:prstClr val="black"/>
                  </a:solidFill>
                </a:rPr>
                <a:t>UL1c</a:t>
              </a:r>
              <a:endParaRPr lang="en-US" sz="1000" dirty="0">
                <a:solidFill>
                  <a:prstClr val="black"/>
                </a:solidFill>
              </a:endParaRPr>
            </a:p>
          </p:txBody>
        </p:sp>
        <p:sp>
          <p:nvSpPr>
            <p:cNvPr id="16" name="TextBox 15"/>
            <p:cNvSpPr txBox="1"/>
            <p:nvPr/>
          </p:nvSpPr>
          <p:spPr>
            <a:xfrm>
              <a:off x="7115175" y="6568117"/>
              <a:ext cx="533400" cy="261610"/>
            </a:xfrm>
            <a:prstGeom prst="rect">
              <a:avLst/>
            </a:prstGeom>
            <a:noFill/>
          </p:spPr>
          <p:txBody>
            <a:bodyPr wrap="square" rtlCol="0">
              <a:spAutoFit/>
            </a:bodyPr>
            <a:lstStyle/>
            <a:p>
              <a:pPr defTabSz="914400"/>
              <a:r>
                <a:rPr lang="en-US" sz="1100" dirty="0" smtClean="0">
                  <a:solidFill>
                    <a:prstClr val="black"/>
                  </a:solidFill>
                </a:rPr>
                <a:t>1.5 km</a:t>
              </a:r>
              <a:endParaRPr lang="en-US" sz="1100" dirty="0">
                <a:solidFill>
                  <a:prstClr val="black"/>
                </a:solidFill>
              </a:endParaRPr>
            </a:p>
          </p:txBody>
        </p:sp>
      </p:grpSp>
    </p:spTree>
    <p:custDataLst>
      <p:tags r:id="rId2"/>
    </p:custDataLst>
    <p:extLst>
      <p:ext uri="{BB962C8B-B14F-4D97-AF65-F5344CB8AC3E}">
        <p14:creationId xmlns:p14="http://schemas.microsoft.com/office/powerpoint/2010/main" val="1396931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516" y="0"/>
            <a:ext cx="5312242" cy="6858000"/>
          </a:xfrm>
          <a:prstGeom prst="rect">
            <a:avLst/>
          </a:prstGeom>
        </p:spPr>
      </p:pic>
    </p:spTree>
    <p:custDataLst>
      <p:tags r:id="rId1"/>
    </p:custDataLst>
    <p:extLst>
      <p:ext uri="{BB962C8B-B14F-4D97-AF65-F5344CB8AC3E}">
        <p14:creationId xmlns:p14="http://schemas.microsoft.com/office/powerpoint/2010/main" val="34482651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23" y="1383646"/>
            <a:ext cx="3462251" cy="4480560"/>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4695" y="1383641"/>
            <a:ext cx="3462251" cy="4480560"/>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159" y="1383642"/>
            <a:ext cx="3462251" cy="4480560"/>
          </a:xfrm>
          <a:prstGeom prst="rect">
            <a:avLst/>
          </a:prstGeom>
        </p:spPr>
      </p:pic>
      <p:sp>
        <p:nvSpPr>
          <p:cNvPr id="2" name="TextBox 1"/>
          <p:cNvSpPr txBox="1"/>
          <p:nvPr/>
        </p:nvSpPr>
        <p:spPr>
          <a:xfrm>
            <a:off x="3197556" y="414142"/>
            <a:ext cx="2794355" cy="646331"/>
          </a:xfrm>
          <a:prstGeom prst="rect">
            <a:avLst/>
          </a:prstGeom>
          <a:noFill/>
        </p:spPr>
        <p:txBody>
          <a:bodyPr wrap="none" rtlCol="0">
            <a:spAutoFit/>
          </a:bodyPr>
          <a:lstStyle/>
          <a:p>
            <a:r>
              <a:rPr lang="en-US" sz="3600" dirty="0" smtClean="0"/>
              <a:t>As Concentration</a:t>
            </a:r>
            <a:endParaRPr lang="en-US" sz="3600" dirty="0"/>
          </a:p>
        </p:txBody>
      </p:sp>
    </p:spTree>
    <p:custDataLst>
      <p:tags r:id="rId1"/>
    </p:custDataLst>
    <p:extLst>
      <p:ext uri="{BB962C8B-B14F-4D97-AF65-F5344CB8AC3E}">
        <p14:creationId xmlns:p14="http://schemas.microsoft.com/office/powerpoint/2010/main" val="3306592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graphicFrame>
        <p:nvGraphicFramePr>
          <p:cNvPr id="7" name="Chart 6"/>
          <p:cNvGraphicFramePr>
            <a:graphicFrameLocks noGrp="1"/>
          </p:cNvGraphicFramePr>
          <p:nvPr>
            <p:extLst>
              <p:ext uri="{D42A27DB-BD31-4B8C-83A1-F6EECF244321}">
                <p14:modId xmlns:p14="http://schemas.microsoft.com/office/powerpoint/2010/main" val="4039333274"/>
              </p:ext>
            </p:extLst>
          </p:nvPr>
        </p:nvGraphicFramePr>
        <p:xfrm>
          <a:off x="4851435" y="926435"/>
          <a:ext cx="4027870" cy="229873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63715" y="649708"/>
            <a:ext cx="1479885" cy="369332"/>
          </a:xfrm>
          <a:prstGeom prst="rect">
            <a:avLst/>
          </a:prstGeom>
          <a:noFill/>
        </p:spPr>
        <p:txBody>
          <a:bodyPr wrap="square" rtlCol="0">
            <a:spAutoFit/>
          </a:bodyPr>
          <a:lstStyle/>
          <a:p>
            <a:r>
              <a:rPr lang="en-US" dirty="0" smtClean="0"/>
              <a:t>millions m</a:t>
            </a:r>
            <a:r>
              <a:rPr lang="en-US" baseline="30000" dirty="0" smtClean="0"/>
              <a:t>3</a:t>
            </a:r>
            <a:endParaRPr lang="en-US" baseline="30000" dirty="0"/>
          </a:p>
        </p:txBody>
      </p:sp>
    </p:spTree>
    <p:custDataLst>
      <p:tags r:id="rId1"/>
    </p:custDataLst>
    <p:extLst>
      <p:ext uri="{BB962C8B-B14F-4D97-AF65-F5344CB8AC3E}">
        <p14:creationId xmlns:p14="http://schemas.microsoft.com/office/powerpoint/2010/main" val="3270043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468" y="-144382"/>
            <a:ext cx="7886700" cy="1325563"/>
          </a:xfrm>
        </p:spPr>
        <p:txBody>
          <a:bodyPr/>
          <a:lstStyle/>
          <a:p>
            <a:pPr algn="ctr"/>
            <a:r>
              <a:rPr lang="en-US" dirty="0" smtClean="0"/>
              <a:t>Conclusions</a:t>
            </a:r>
            <a:endParaRPr lang="en-US" dirty="0"/>
          </a:p>
        </p:txBody>
      </p:sp>
      <p:sp>
        <p:nvSpPr>
          <p:cNvPr id="5" name="TextBox 4"/>
          <p:cNvSpPr txBox="1"/>
          <p:nvPr/>
        </p:nvSpPr>
        <p:spPr>
          <a:xfrm>
            <a:off x="0" y="969887"/>
            <a:ext cx="9049636" cy="5632311"/>
          </a:xfrm>
          <a:prstGeom prst="rect">
            <a:avLst/>
          </a:prstGeom>
          <a:noFill/>
        </p:spPr>
        <p:txBody>
          <a:bodyPr wrap="square" rtlCol="0">
            <a:spAutoFit/>
          </a:bodyPr>
          <a:lstStyle/>
          <a:p>
            <a:pPr marL="533415" indent="-533415">
              <a:buFont typeface="Arial" panose="020B0604020202020204" pitchFamily="34" charset="0"/>
              <a:buChar char="•"/>
            </a:pPr>
            <a:r>
              <a:rPr lang="en-US" sz="2000" dirty="0"/>
              <a:t>C isotopic compositions in lake sediment cores were similar to terrestrial C3 and aquatic vascular plants. However, the C:N ratio in UL1c did  indicate algae organic matter contribution to TOC</a:t>
            </a:r>
            <a:r>
              <a:rPr lang="en-US" sz="2000" dirty="0" smtClean="0"/>
              <a:t>.</a:t>
            </a:r>
          </a:p>
          <a:p>
            <a:pPr marL="533415" indent="-533415">
              <a:buFont typeface="Arial" panose="020B0604020202020204" pitchFamily="34" charset="0"/>
              <a:buChar char="•"/>
            </a:pPr>
            <a:endParaRPr lang="en-US" sz="2000" dirty="0"/>
          </a:p>
          <a:p>
            <a:pPr marL="533415" indent="-533415">
              <a:buFont typeface="Arial" panose="020B0604020202020204" pitchFamily="34" charset="0"/>
              <a:buChar char="•"/>
            </a:pPr>
            <a:r>
              <a:rPr lang="en-US" sz="2000" dirty="0"/>
              <a:t>N isotopic composition indicated effluent and manure input to the lake over </a:t>
            </a:r>
            <a:r>
              <a:rPr lang="en-US" sz="2000" dirty="0" smtClean="0"/>
              <a:t>time</a:t>
            </a:r>
          </a:p>
          <a:p>
            <a:pPr marL="533415" indent="-533415">
              <a:buFont typeface="Arial" panose="020B0604020202020204" pitchFamily="34" charset="0"/>
              <a:buChar char="•"/>
            </a:pPr>
            <a:endParaRPr lang="en-US" sz="2000" dirty="0"/>
          </a:p>
          <a:p>
            <a:pPr marL="533415" indent="-533415">
              <a:buFont typeface="Arial" panose="020B0604020202020204" pitchFamily="34" charset="0"/>
              <a:buChar char="•"/>
            </a:pPr>
            <a:r>
              <a:rPr lang="en-US" sz="2000" dirty="0"/>
              <a:t>As accumulated at higher concentrations in the floc layer of the UL1b.  Accumulation may be due to the presence of the underwater peninsula formation which restricts the flow of these elements into the Jordan River.</a:t>
            </a:r>
          </a:p>
          <a:p>
            <a:pPr marL="533415" indent="-533415">
              <a:buFont typeface="Arial" panose="020B0604020202020204" pitchFamily="34" charset="0"/>
              <a:buChar char="•"/>
            </a:pPr>
            <a:endParaRPr lang="en-US" sz="2000" dirty="0" smtClean="0">
              <a:cs typeface="Arial" panose="020B0604020202020204" pitchFamily="34" charset="0"/>
            </a:endParaRPr>
          </a:p>
          <a:p>
            <a:pPr marL="533415" indent="-533415">
              <a:buFont typeface="Arial" panose="020B0604020202020204" pitchFamily="34" charset="0"/>
              <a:buChar char="•"/>
            </a:pPr>
            <a:r>
              <a:rPr lang="en-US" sz="2000" dirty="0" smtClean="0">
                <a:cs typeface="Arial" panose="020B0604020202020204" pitchFamily="34" charset="0"/>
              </a:rPr>
              <a:t>In June, significantly </a:t>
            </a:r>
            <a:r>
              <a:rPr lang="en-US" sz="2000" dirty="0">
                <a:cs typeface="Arial" panose="020B0604020202020204" pitchFamily="34" charset="0"/>
              </a:rPr>
              <a:t>elevated arsenic concentrations in the river </a:t>
            </a:r>
            <a:r>
              <a:rPr lang="en-US" sz="2000" dirty="0" smtClean="0">
                <a:cs typeface="Arial" panose="020B0604020202020204" pitchFamily="34" charset="0"/>
              </a:rPr>
              <a:t>water are potentially </a:t>
            </a:r>
            <a:r>
              <a:rPr lang="en-US" sz="2000" dirty="0">
                <a:cs typeface="Arial" panose="020B0604020202020204" pitchFamily="34" charset="0"/>
              </a:rPr>
              <a:t>caused </a:t>
            </a:r>
            <a:r>
              <a:rPr lang="en-US" sz="2000" dirty="0" smtClean="0">
                <a:cs typeface="Arial" panose="020B0604020202020204" pitchFamily="34" charset="0"/>
              </a:rPr>
              <a:t>by non-point sources such as farming practice in surrounding </a:t>
            </a:r>
            <a:r>
              <a:rPr lang="en-US" sz="2000" dirty="0">
                <a:cs typeface="Arial" panose="020B0604020202020204" pitchFamily="34" charset="0"/>
              </a:rPr>
              <a:t>areas</a:t>
            </a:r>
            <a:r>
              <a:rPr lang="en-US" sz="2000" dirty="0" smtClean="0">
                <a:cs typeface="Arial" panose="020B0604020202020204" pitchFamily="34" charset="0"/>
              </a:rPr>
              <a:t>.</a:t>
            </a:r>
          </a:p>
          <a:p>
            <a:pPr marL="533415" indent="-533415">
              <a:buFont typeface="Arial" panose="020B0604020202020204" pitchFamily="34" charset="0"/>
              <a:buChar char="•"/>
            </a:pPr>
            <a:endParaRPr lang="en-US" sz="2000" dirty="0">
              <a:cs typeface="Arial" panose="020B0604020202020204" pitchFamily="34" charset="0"/>
            </a:endParaRPr>
          </a:p>
          <a:p>
            <a:pPr marL="533415" indent="-533415">
              <a:buFont typeface="Arial" panose="020B0604020202020204" pitchFamily="34" charset="0"/>
              <a:buChar char="•"/>
            </a:pPr>
            <a:r>
              <a:rPr lang="en-US" sz="2000" dirty="0" smtClean="0">
                <a:cs typeface="Arial" panose="020B0604020202020204" pitchFamily="34" charset="0"/>
              </a:rPr>
              <a:t>Overall, the As concentrations at </a:t>
            </a:r>
            <a:r>
              <a:rPr lang="en-US" sz="2000" dirty="0">
                <a:cs typeface="Arial" panose="020B0604020202020204" pitchFamily="34" charset="0"/>
              </a:rPr>
              <a:t>the lake locations tend to be </a:t>
            </a:r>
            <a:r>
              <a:rPr lang="en-US" sz="2000" dirty="0" smtClean="0">
                <a:cs typeface="Arial" panose="020B0604020202020204" pitchFamily="34" charset="0"/>
              </a:rPr>
              <a:t>higher </a:t>
            </a:r>
            <a:r>
              <a:rPr lang="en-US" sz="2000" dirty="0">
                <a:cs typeface="Arial" panose="020B0604020202020204" pitchFamily="34" charset="0"/>
              </a:rPr>
              <a:t>than at the river locations. This indicates that the lake </a:t>
            </a:r>
            <a:r>
              <a:rPr lang="en-US" sz="2000" dirty="0" smtClean="0">
                <a:cs typeface="Arial" panose="020B0604020202020204" pitchFamily="34" charset="0"/>
              </a:rPr>
              <a:t>acts as </a:t>
            </a:r>
            <a:r>
              <a:rPr lang="en-US" sz="2000" dirty="0">
                <a:cs typeface="Arial" panose="020B0604020202020204" pitchFamily="34" charset="0"/>
              </a:rPr>
              <a:t>a sink for </a:t>
            </a:r>
            <a:r>
              <a:rPr lang="en-US" sz="2000" dirty="0" smtClean="0">
                <a:cs typeface="Arial" panose="020B0604020202020204" pitchFamily="34" charset="0"/>
              </a:rPr>
              <a:t>this element. </a:t>
            </a:r>
          </a:p>
          <a:p>
            <a:pPr marL="533415" indent="-533415">
              <a:buFont typeface="Arial" panose="020B0604020202020204" pitchFamily="34" charset="0"/>
              <a:buChar char="•"/>
            </a:pPr>
            <a:endParaRPr lang="en-US" sz="2000" dirty="0">
              <a:cs typeface="Arial" panose="020B0604020202020204" pitchFamily="34" charset="0"/>
            </a:endParaRPr>
          </a:p>
          <a:p>
            <a:pPr marL="533415" indent="-533415">
              <a:buFont typeface="Arial" panose="020B0604020202020204" pitchFamily="34" charset="0"/>
              <a:buChar char="•"/>
            </a:pPr>
            <a:r>
              <a:rPr lang="en-US" sz="2000" dirty="0" smtClean="0">
                <a:cs typeface="Arial" panose="020B0604020202020204" pitchFamily="34" charset="0"/>
              </a:rPr>
              <a:t>Clear temporal and spatial concentration variations indicate that Utah Lake is not horizontally well mixed and non-point pollution sources are important contributors for the elevated trace metals in Utah Lake</a:t>
            </a:r>
            <a:endParaRPr lang="en-US" sz="2000" dirty="0">
              <a:cs typeface="Arial" panose="020B0604020202020204" pitchFamily="34" charset="0"/>
            </a:endParaRPr>
          </a:p>
        </p:txBody>
      </p:sp>
    </p:spTree>
    <p:custDataLst>
      <p:tags r:id="rId1"/>
    </p:custDataLst>
    <p:extLst>
      <p:ext uri="{BB962C8B-B14F-4D97-AF65-F5344CB8AC3E}">
        <p14:creationId xmlns:p14="http://schemas.microsoft.com/office/powerpoint/2010/main" val="2993671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1600200"/>
            <a:ext cx="3276600" cy="4572000"/>
          </a:xfrm>
        </p:spPr>
        <p:txBody>
          <a:bodyPr>
            <a:normAutofit/>
          </a:bodyPr>
          <a:lstStyle/>
          <a:p>
            <a:r>
              <a:rPr lang="en-US" sz="2400" dirty="0" smtClean="0">
                <a:latin typeface="+mj-lt"/>
              </a:rPr>
              <a:t>SAC</a:t>
            </a:r>
          </a:p>
          <a:p>
            <a:r>
              <a:rPr lang="en-US" sz="2400" dirty="0" smtClean="0">
                <a:latin typeface="+mj-lt"/>
              </a:rPr>
              <a:t>GEL</a:t>
            </a:r>
          </a:p>
          <a:p>
            <a:r>
              <a:rPr lang="en-US" sz="2400" dirty="0" err="1" smtClean="0">
                <a:latin typeface="+mj-lt"/>
              </a:rPr>
              <a:t>iUTAH</a:t>
            </a:r>
            <a:endParaRPr lang="en-US" sz="2400" dirty="0">
              <a:latin typeface="+mj-lt"/>
            </a:endParaRPr>
          </a:p>
        </p:txBody>
      </p:sp>
      <p:sp>
        <p:nvSpPr>
          <p:cNvPr id="4" name="Title 3"/>
          <p:cNvSpPr txBox="1">
            <a:spLocks/>
          </p:cNvSpPr>
          <p:nvPr/>
        </p:nvSpPr>
        <p:spPr>
          <a:xfrm>
            <a:off x="1992571" y="352262"/>
            <a:ext cx="5199796" cy="600239"/>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800" b="1" dirty="0" smtClean="0">
                <a:solidFill>
                  <a:prstClr val="black"/>
                </a:solidFill>
                <a:effectLst/>
                <a:cs typeface="Arial" panose="020B0604020202020204" pitchFamily="34" charset="0"/>
              </a:rPr>
              <a:t>Acknowledgments</a:t>
            </a:r>
            <a:endParaRPr lang="en-US" sz="4800" b="1" dirty="0">
              <a:solidFill>
                <a:prstClr val="white"/>
              </a:solidFill>
              <a:effectLst/>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3276600"/>
            <a:ext cx="1064526" cy="98071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470" y="4572000"/>
            <a:ext cx="2289929" cy="981807"/>
          </a:xfrm>
          <a:prstGeom prst="rect">
            <a:avLst/>
          </a:prstGeom>
        </p:spPr>
      </p:pic>
      <p:sp>
        <p:nvSpPr>
          <p:cNvPr id="8" name="TextBox 7"/>
          <p:cNvSpPr txBox="1"/>
          <p:nvPr/>
        </p:nvSpPr>
        <p:spPr>
          <a:xfrm>
            <a:off x="40872" y="1219200"/>
            <a:ext cx="3548417" cy="461665"/>
          </a:xfrm>
          <a:prstGeom prst="rect">
            <a:avLst/>
          </a:prstGeom>
          <a:noFill/>
        </p:spPr>
        <p:txBody>
          <a:bodyPr wrap="square" rtlCol="0">
            <a:spAutoFit/>
          </a:bodyPr>
          <a:lstStyle/>
          <a:p>
            <a:pPr defTabSz="914400"/>
            <a:r>
              <a:rPr lang="en-US" sz="2400" b="1" dirty="0" smtClean="0">
                <a:solidFill>
                  <a:prstClr val="black"/>
                </a:solidFill>
              </a:rPr>
              <a:t>Projects Funded by </a:t>
            </a:r>
          </a:p>
        </p:txBody>
      </p:sp>
      <p:sp>
        <p:nvSpPr>
          <p:cNvPr id="9" name="Content Placeholder 2"/>
          <p:cNvSpPr txBox="1">
            <a:spLocks/>
          </p:cNvSpPr>
          <p:nvPr/>
        </p:nvSpPr>
        <p:spPr>
          <a:xfrm>
            <a:off x="2743199" y="1799510"/>
            <a:ext cx="2819400" cy="45720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defTabSz="914400">
              <a:buClr>
                <a:srgbClr val="D34817"/>
              </a:buClr>
              <a:buNone/>
            </a:pPr>
            <a:r>
              <a:rPr lang="en-US" sz="2000" b="1" dirty="0">
                <a:solidFill>
                  <a:prstClr val="black"/>
                </a:solidFill>
              </a:rPr>
              <a:t>Hannah Peterson</a:t>
            </a:r>
          </a:p>
          <a:p>
            <a:pPr marL="0" indent="0" defTabSz="914400">
              <a:buClr>
                <a:srgbClr val="D34817"/>
              </a:buClr>
              <a:buNone/>
            </a:pPr>
            <a:r>
              <a:rPr lang="en-US" sz="2000" b="1" dirty="0" err="1">
                <a:solidFill>
                  <a:prstClr val="black"/>
                </a:solidFill>
              </a:rPr>
              <a:t>Henintsoa</a:t>
            </a:r>
            <a:r>
              <a:rPr lang="en-US" sz="2000" b="1" dirty="0">
                <a:solidFill>
                  <a:prstClr val="black"/>
                </a:solidFill>
              </a:rPr>
              <a:t> </a:t>
            </a:r>
            <a:r>
              <a:rPr lang="en-US" sz="2000" b="1" dirty="0" err="1">
                <a:solidFill>
                  <a:prstClr val="black"/>
                </a:solidFill>
              </a:rPr>
              <a:t>Rakotoarisaona</a:t>
            </a:r>
            <a:endParaRPr lang="en-US" sz="2000" b="1" dirty="0">
              <a:solidFill>
                <a:prstClr val="black"/>
              </a:solidFill>
            </a:endParaRPr>
          </a:p>
          <a:p>
            <a:pPr marL="0" indent="0" defTabSz="914400">
              <a:buClr>
                <a:srgbClr val="D34817"/>
              </a:buClr>
              <a:buFont typeface="Wingdings 2"/>
              <a:buNone/>
            </a:pPr>
            <a:r>
              <a:rPr lang="en-US" sz="2000" b="1" dirty="0" smtClean="0">
                <a:solidFill>
                  <a:prstClr val="black"/>
                </a:solidFill>
              </a:rPr>
              <a:t>Buchanan </a:t>
            </a:r>
            <a:r>
              <a:rPr lang="en-US" sz="2000" b="1" dirty="0" err="1" smtClean="0">
                <a:solidFill>
                  <a:prstClr val="black"/>
                </a:solidFill>
              </a:rPr>
              <a:t>Kerswell</a:t>
            </a:r>
            <a:endParaRPr lang="en-US" sz="2000" b="1" dirty="0" smtClean="0">
              <a:solidFill>
                <a:prstClr val="black"/>
              </a:solidFill>
            </a:endParaRPr>
          </a:p>
          <a:p>
            <a:pPr marL="0" indent="0" defTabSz="914400">
              <a:buClr>
                <a:srgbClr val="D34817"/>
              </a:buClr>
              <a:buFont typeface="Wingdings 2"/>
              <a:buNone/>
            </a:pPr>
            <a:r>
              <a:rPr lang="en-US" sz="2000" b="1" dirty="0" smtClean="0">
                <a:solidFill>
                  <a:prstClr val="black"/>
                </a:solidFill>
              </a:rPr>
              <a:t>Paul Robertson</a:t>
            </a:r>
          </a:p>
          <a:p>
            <a:pPr marL="0" indent="0" defTabSz="914400">
              <a:buClr>
                <a:srgbClr val="D34817"/>
              </a:buClr>
              <a:buFont typeface="Wingdings 2"/>
              <a:buNone/>
            </a:pPr>
            <a:r>
              <a:rPr lang="en-US" sz="2000" b="1" dirty="0" smtClean="0">
                <a:solidFill>
                  <a:prstClr val="black"/>
                </a:solidFill>
              </a:rPr>
              <a:t>Joshua </a:t>
            </a:r>
            <a:r>
              <a:rPr lang="en-US" sz="2000" b="1" dirty="0">
                <a:solidFill>
                  <a:prstClr val="black"/>
                </a:solidFill>
              </a:rPr>
              <a:t>Jackson   </a:t>
            </a:r>
            <a:endParaRPr lang="en-US" sz="2000" b="1" dirty="0" smtClean="0">
              <a:solidFill>
                <a:prstClr val="black"/>
              </a:solidFill>
            </a:endParaRPr>
          </a:p>
          <a:p>
            <a:pPr marL="0" indent="0" defTabSz="914400">
              <a:buClr>
                <a:srgbClr val="D34817"/>
              </a:buClr>
              <a:buFont typeface="Wingdings 2"/>
              <a:buNone/>
            </a:pPr>
            <a:endParaRPr lang="en-US" sz="2000" b="1" dirty="0" smtClean="0">
              <a:solidFill>
                <a:prstClr val="black"/>
              </a:solidFill>
            </a:endParaRPr>
          </a:p>
          <a:p>
            <a:pPr marL="0" indent="0" defTabSz="914400">
              <a:buClr>
                <a:srgbClr val="D34817"/>
              </a:buClr>
              <a:buFont typeface="Wingdings 2"/>
              <a:buNone/>
            </a:pPr>
            <a:endParaRPr lang="en-US" sz="2000" b="1" dirty="0">
              <a:solidFill>
                <a:prstClr val="black"/>
              </a:solidFill>
            </a:endParaRPr>
          </a:p>
        </p:txBody>
      </p:sp>
      <p:sp>
        <p:nvSpPr>
          <p:cNvPr id="10" name="TextBox 9"/>
          <p:cNvSpPr txBox="1"/>
          <p:nvPr/>
        </p:nvSpPr>
        <p:spPr>
          <a:xfrm>
            <a:off x="2590800" y="1153179"/>
            <a:ext cx="3733800" cy="584775"/>
          </a:xfrm>
          <a:prstGeom prst="rect">
            <a:avLst/>
          </a:prstGeom>
          <a:noFill/>
        </p:spPr>
        <p:txBody>
          <a:bodyPr wrap="square" rtlCol="0">
            <a:spAutoFit/>
          </a:bodyPr>
          <a:lstStyle/>
          <a:p>
            <a:pPr defTabSz="914400"/>
            <a:r>
              <a:rPr lang="en-US" sz="3200" b="1" u="sng" dirty="0" smtClean="0">
                <a:solidFill>
                  <a:srgbClr val="0070C0"/>
                </a:solidFill>
              </a:rPr>
              <a:t>Student researchers </a:t>
            </a:r>
          </a:p>
        </p:txBody>
      </p:sp>
      <p:sp>
        <p:nvSpPr>
          <p:cNvPr id="12" name="TextBox 11"/>
          <p:cNvSpPr txBox="1"/>
          <p:nvPr/>
        </p:nvSpPr>
        <p:spPr>
          <a:xfrm>
            <a:off x="6096000" y="1214735"/>
            <a:ext cx="3733800" cy="461665"/>
          </a:xfrm>
          <a:prstGeom prst="rect">
            <a:avLst/>
          </a:prstGeom>
          <a:noFill/>
        </p:spPr>
        <p:txBody>
          <a:bodyPr wrap="square" rtlCol="0">
            <a:spAutoFit/>
          </a:bodyPr>
          <a:lstStyle/>
          <a:p>
            <a:pPr defTabSz="914400"/>
            <a:r>
              <a:rPr lang="en-US" sz="2400" b="1" dirty="0" smtClean="0">
                <a:solidFill>
                  <a:prstClr val="black"/>
                </a:solidFill>
              </a:rPr>
              <a:t>Collaborators</a:t>
            </a:r>
          </a:p>
        </p:txBody>
      </p:sp>
      <p:sp>
        <p:nvSpPr>
          <p:cNvPr id="13" name="Content Placeholder 2"/>
          <p:cNvSpPr txBox="1">
            <a:spLocks/>
          </p:cNvSpPr>
          <p:nvPr/>
        </p:nvSpPr>
        <p:spPr>
          <a:xfrm>
            <a:off x="6096000" y="1676400"/>
            <a:ext cx="28956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defTabSz="914400">
              <a:buClr>
                <a:srgbClr val="D34817"/>
              </a:buClr>
            </a:pPr>
            <a:r>
              <a:rPr lang="en-US" sz="2400" dirty="0" smtClean="0">
                <a:solidFill>
                  <a:prstClr val="black"/>
                </a:solidFill>
              </a:rPr>
              <a:t>Dr. Eddy Cadet</a:t>
            </a:r>
          </a:p>
          <a:p>
            <a:pPr defTabSz="914400">
              <a:buClr>
                <a:srgbClr val="D34817"/>
              </a:buClr>
            </a:pPr>
            <a:r>
              <a:rPr lang="en-US" sz="2400" dirty="0" smtClean="0">
                <a:solidFill>
                  <a:prstClr val="black"/>
                </a:solidFill>
              </a:rPr>
              <a:t>Dr. Alessandro Zanazzi</a:t>
            </a:r>
          </a:p>
          <a:p>
            <a:pPr defTabSz="914400">
              <a:buClr>
                <a:srgbClr val="D34817"/>
              </a:buClr>
            </a:pPr>
            <a:r>
              <a:rPr lang="en-US" sz="2400" dirty="0" smtClean="0">
                <a:solidFill>
                  <a:prstClr val="black"/>
                </a:solidFill>
              </a:rPr>
              <a:t>Dr. Suzanne </a:t>
            </a:r>
            <a:r>
              <a:rPr lang="en-US" sz="2400" dirty="0" smtClean="0">
                <a:solidFill>
                  <a:prstClr val="black"/>
                </a:solidFill>
                <a:cs typeface="Arial" panose="020B0604020202020204" pitchFamily="34" charset="0"/>
              </a:rPr>
              <a:t>Walther</a:t>
            </a:r>
          </a:p>
          <a:p>
            <a:pPr defTabSz="914400">
              <a:buClr>
                <a:srgbClr val="D34817"/>
              </a:buClr>
            </a:pPr>
            <a:r>
              <a:rPr lang="en-US" sz="2400" dirty="0" smtClean="0">
                <a:solidFill>
                  <a:prstClr val="black"/>
                </a:solidFill>
                <a:cs typeface="Arial" panose="020B0604020202020204" pitchFamily="34" charset="0"/>
              </a:rPr>
              <a:t>Dr. Greg Carling</a:t>
            </a:r>
          </a:p>
          <a:p>
            <a:pPr defTabSz="914400">
              <a:buClr>
                <a:srgbClr val="D34817"/>
              </a:buClr>
            </a:pPr>
            <a:r>
              <a:rPr lang="en-US" sz="2400" dirty="0" smtClean="0">
                <a:solidFill>
                  <a:prstClr val="black"/>
                </a:solidFill>
                <a:cs typeface="Arial" panose="020B0604020202020204" pitchFamily="34" charset="0"/>
              </a:rPr>
              <a:t>Dr. Steve Nelson</a:t>
            </a:r>
          </a:p>
          <a:p>
            <a:pPr defTabSz="914400">
              <a:buClr>
                <a:srgbClr val="D34817"/>
              </a:buClr>
            </a:pPr>
            <a:r>
              <a:rPr lang="en-US" sz="2400" dirty="0" smtClean="0">
                <a:solidFill>
                  <a:prstClr val="black"/>
                </a:solidFill>
                <a:cs typeface="Arial" panose="020B0604020202020204" pitchFamily="34" charset="0"/>
              </a:rPr>
              <a:t>Kevin Rey</a:t>
            </a:r>
          </a:p>
          <a:p>
            <a:pPr defTabSz="914400">
              <a:buClr>
                <a:srgbClr val="D34817"/>
              </a:buClr>
            </a:pPr>
            <a:r>
              <a:rPr lang="en-US" sz="2400" dirty="0">
                <a:solidFill>
                  <a:prstClr val="black"/>
                </a:solidFill>
                <a:cs typeface="Arial" panose="020B0604020202020204" pitchFamily="34" charset="0"/>
              </a:rPr>
              <a:t>Joel </a:t>
            </a:r>
            <a:r>
              <a:rPr lang="en-US" sz="2400" dirty="0" smtClean="0">
                <a:solidFill>
                  <a:prstClr val="black"/>
                </a:solidFill>
                <a:cs typeface="Arial" panose="020B0604020202020204" pitchFamily="34" charset="0"/>
              </a:rPr>
              <a:t>Bradford</a:t>
            </a:r>
          </a:p>
          <a:p>
            <a:pPr defTabSz="914400">
              <a:buClr>
                <a:srgbClr val="D34817"/>
              </a:buClr>
            </a:pPr>
            <a:r>
              <a:rPr lang="en-US" sz="2400" dirty="0" smtClean="0">
                <a:solidFill>
                  <a:prstClr val="black"/>
                </a:solidFill>
                <a:cs typeface="Arial" panose="020B0604020202020204" pitchFamily="34" charset="0"/>
              </a:rPr>
              <a:t>Russell Harrel</a:t>
            </a:r>
            <a:endParaRPr lang="en-US" sz="2400" dirty="0">
              <a:solidFill>
                <a:prstClr val="black"/>
              </a:solidFill>
            </a:endParaRPr>
          </a:p>
          <a:p>
            <a:pPr defTabSz="914400">
              <a:buClr>
                <a:srgbClr val="D34817"/>
              </a:buClr>
            </a:pPr>
            <a:endParaRPr lang="en-US" sz="2400" dirty="0" smtClean="0">
              <a:solidFill>
                <a:prstClr val="black"/>
              </a:solidFill>
              <a:cs typeface="Arial" panose="020B0604020202020204" pitchFamily="34" charset="0"/>
            </a:endParaRPr>
          </a:p>
          <a:p>
            <a:pPr defTabSz="914400">
              <a:buClr>
                <a:srgbClr val="D34817"/>
              </a:buClr>
            </a:pPr>
            <a:endParaRPr lang="en-US" sz="2400" dirty="0" smtClean="0">
              <a:solidFill>
                <a:prstClr val="black"/>
              </a:solidFill>
            </a:endParaRPr>
          </a:p>
          <a:p>
            <a:pPr defTabSz="914400">
              <a:buClr>
                <a:srgbClr val="D34817"/>
              </a:buClr>
            </a:pPr>
            <a:endParaRPr lang="en-US" sz="2400" dirty="0">
              <a:solidFill>
                <a:prstClr val="black"/>
              </a:solidFill>
            </a:endParaRPr>
          </a:p>
        </p:txBody>
      </p:sp>
    </p:spTree>
    <p:custDataLst>
      <p:tags r:id="rId1"/>
    </p:custDataLst>
    <p:extLst>
      <p:ext uri="{BB962C8B-B14F-4D97-AF65-F5344CB8AC3E}">
        <p14:creationId xmlns:p14="http://schemas.microsoft.com/office/powerpoint/2010/main" val="3430537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2381913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3839787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2559185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Outline</a:t>
            </a:r>
            <a:endParaRPr lang="en-US" dirty="0"/>
          </a:p>
        </p:txBody>
      </p:sp>
      <p:sp>
        <p:nvSpPr>
          <p:cNvPr id="3" name="Content Placeholder 2"/>
          <p:cNvSpPr>
            <a:spLocks noGrp="1"/>
          </p:cNvSpPr>
          <p:nvPr>
            <p:ph idx="1"/>
          </p:nvPr>
        </p:nvSpPr>
        <p:spPr>
          <a:xfrm>
            <a:off x="-1" y="1690689"/>
            <a:ext cx="8999621" cy="4351338"/>
          </a:xfrm>
        </p:spPr>
        <p:txBody>
          <a:bodyPr>
            <a:normAutofit/>
          </a:bodyPr>
          <a:lstStyle/>
          <a:p>
            <a:r>
              <a:rPr lang="en-US" sz="2400" dirty="0" smtClean="0"/>
              <a:t>Utah Lake and Jordan River Transect Study</a:t>
            </a:r>
          </a:p>
          <a:p>
            <a:r>
              <a:rPr lang="en-US" sz="2400" dirty="0" smtClean="0"/>
              <a:t>Temporal and Spatial Variation of Trace Metal Loading to Utah </a:t>
            </a:r>
            <a:r>
              <a:rPr lang="en-US" sz="2400" dirty="0" smtClean="0"/>
              <a:t>Lake Study</a:t>
            </a:r>
          </a:p>
          <a:p>
            <a:r>
              <a:rPr lang="en-US" sz="2400" dirty="0" smtClean="0"/>
              <a:t>Orem Waste Water Treatment Plant Trace Metal and Nutrient Loading to Utah Lake Study</a:t>
            </a:r>
            <a:endParaRPr lang="en-US" sz="2400" dirty="0" smtClean="0"/>
          </a:p>
          <a:p>
            <a:r>
              <a:rPr lang="en-US" sz="2400" dirty="0" smtClean="0"/>
              <a:t>Integration of Geochemical Data and GIS </a:t>
            </a:r>
            <a:r>
              <a:rPr lang="en-US" sz="2400" dirty="0" smtClean="0"/>
              <a:t>Analysis Study</a:t>
            </a:r>
            <a:endParaRPr lang="en-US" sz="2400" dirty="0"/>
          </a:p>
        </p:txBody>
      </p:sp>
    </p:spTree>
    <p:custDataLst>
      <p:tags r:id="rId1"/>
    </p:custDataLst>
    <p:extLst>
      <p:ext uri="{BB962C8B-B14F-4D97-AF65-F5344CB8AC3E}">
        <p14:creationId xmlns:p14="http://schemas.microsoft.com/office/powerpoint/2010/main" val="20573890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3059807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279733" y="1565303"/>
            <a:ext cx="8739576" cy="4351338"/>
          </a:xfrm>
        </p:spPr>
        <p:txBody>
          <a:bodyPr>
            <a:normAutofit/>
          </a:bodyPr>
          <a:lstStyle/>
          <a:p>
            <a:pPr marL="0" indent="0">
              <a:buNone/>
            </a:pPr>
            <a:endParaRPr lang="en-US" sz="2400" dirty="0"/>
          </a:p>
        </p:txBody>
      </p:sp>
      <p:grpSp>
        <p:nvGrpSpPr>
          <p:cNvPr id="11" name="Group 10"/>
          <p:cNvGrpSpPr/>
          <p:nvPr/>
        </p:nvGrpSpPr>
        <p:grpSpPr>
          <a:xfrm>
            <a:off x="-174685" y="4372742"/>
            <a:ext cx="9220200" cy="2747913"/>
            <a:chOff x="-76200" y="4218111"/>
            <a:chExt cx="9220200" cy="2747913"/>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218111"/>
              <a:ext cx="3078480" cy="250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6200" y="6596692"/>
              <a:ext cx="9220200" cy="369332"/>
            </a:xfrm>
            <a:prstGeom prst="rect">
              <a:avLst/>
            </a:prstGeom>
            <a:solidFill>
              <a:schemeClr val="bg1"/>
            </a:solidFill>
          </p:spPr>
          <p:txBody>
            <a:bodyPr wrap="square" rtlCol="0">
              <a:spAutoFit/>
            </a:bodyPr>
            <a:lstStyle/>
            <a:p>
              <a:pPr defTabSz="914400"/>
              <a:endParaRPr lang="en-US" dirty="0">
                <a:solidFill>
                  <a:prstClr val="black"/>
                </a:solidFill>
              </a:endParaRPr>
            </a:p>
          </p:txBody>
        </p:sp>
        <p:cxnSp>
          <p:nvCxnSpPr>
            <p:cNvPr id="14" name="Straight Connector 13"/>
            <p:cNvCxnSpPr/>
            <p:nvPr/>
          </p:nvCxnSpPr>
          <p:spPr>
            <a:xfrm>
              <a:off x="6172200" y="6663367"/>
              <a:ext cx="9906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53275" y="6210300"/>
              <a:ext cx="533401" cy="246221"/>
            </a:xfrm>
            <a:prstGeom prst="rect">
              <a:avLst/>
            </a:prstGeom>
            <a:noFill/>
          </p:spPr>
          <p:txBody>
            <a:bodyPr wrap="square" rtlCol="0">
              <a:spAutoFit/>
            </a:bodyPr>
            <a:lstStyle/>
            <a:p>
              <a:pPr defTabSz="914400"/>
              <a:r>
                <a:rPr lang="en-US" sz="1000" dirty="0" smtClean="0">
                  <a:solidFill>
                    <a:prstClr val="black"/>
                  </a:solidFill>
                </a:rPr>
                <a:t>UL1a</a:t>
              </a:r>
              <a:endParaRPr lang="en-US" sz="1000" dirty="0">
                <a:solidFill>
                  <a:prstClr val="black"/>
                </a:solidFill>
              </a:endParaRPr>
            </a:p>
          </p:txBody>
        </p:sp>
        <p:sp>
          <p:nvSpPr>
            <p:cNvPr id="16" name="TextBox 15"/>
            <p:cNvSpPr txBox="1"/>
            <p:nvPr/>
          </p:nvSpPr>
          <p:spPr>
            <a:xfrm>
              <a:off x="7305675" y="5905500"/>
              <a:ext cx="533401" cy="246221"/>
            </a:xfrm>
            <a:prstGeom prst="rect">
              <a:avLst/>
            </a:prstGeom>
            <a:noFill/>
          </p:spPr>
          <p:txBody>
            <a:bodyPr wrap="square" rtlCol="0">
              <a:spAutoFit/>
            </a:bodyPr>
            <a:lstStyle/>
            <a:p>
              <a:pPr defTabSz="914400"/>
              <a:r>
                <a:rPr lang="en-US" sz="1000" dirty="0" smtClean="0">
                  <a:solidFill>
                    <a:prstClr val="black"/>
                  </a:solidFill>
                </a:rPr>
                <a:t>UL1b</a:t>
              </a:r>
              <a:endParaRPr lang="en-US" sz="1000" dirty="0">
                <a:solidFill>
                  <a:prstClr val="black"/>
                </a:solidFill>
              </a:endParaRPr>
            </a:p>
          </p:txBody>
        </p:sp>
        <p:sp>
          <p:nvSpPr>
            <p:cNvPr id="17" name="TextBox 16"/>
            <p:cNvSpPr txBox="1"/>
            <p:nvPr/>
          </p:nvSpPr>
          <p:spPr>
            <a:xfrm>
              <a:off x="7400925" y="5686425"/>
              <a:ext cx="533401" cy="246221"/>
            </a:xfrm>
            <a:prstGeom prst="rect">
              <a:avLst/>
            </a:prstGeom>
            <a:noFill/>
          </p:spPr>
          <p:txBody>
            <a:bodyPr wrap="square" rtlCol="0">
              <a:spAutoFit/>
            </a:bodyPr>
            <a:lstStyle/>
            <a:p>
              <a:pPr defTabSz="914400"/>
              <a:r>
                <a:rPr lang="en-US" sz="1000" dirty="0" smtClean="0">
                  <a:solidFill>
                    <a:prstClr val="black"/>
                  </a:solidFill>
                </a:rPr>
                <a:t>UL1c</a:t>
              </a:r>
              <a:endParaRPr lang="en-US" sz="1000" dirty="0">
                <a:solidFill>
                  <a:prstClr val="black"/>
                </a:solidFill>
              </a:endParaRPr>
            </a:p>
          </p:txBody>
        </p:sp>
        <p:sp>
          <p:nvSpPr>
            <p:cNvPr id="18" name="TextBox 17"/>
            <p:cNvSpPr txBox="1"/>
            <p:nvPr/>
          </p:nvSpPr>
          <p:spPr>
            <a:xfrm>
              <a:off x="7115175" y="6568117"/>
              <a:ext cx="533400" cy="261610"/>
            </a:xfrm>
            <a:prstGeom prst="rect">
              <a:avLst/>
            </a:prstGeom>
            <a:noFill/>
          </p:spPr>
          <p:txBody>
            <a:bodyPr wrap="square" rtlCol="0">
              <a:spAutoFit/>
            </a:bodyPr>
            <a:lstStyle/>
            <a:p>
              <a:pPr defTabSz="914400"/>
              <a:r>
                <a:rPr lang="en-US" sz="1100" dirty="0" smtClean="0">
                  <a:solidFill>
                    <a:prstClr val="black"/>
                  </a:solidFill>
                </a:rPr>
                <a:t>1.5 km</a:t>
              </a:r>
              <a:endParaRPr lang="en-US" sz="1100" dirty="0">
                <a:solidFill>
                  <a:prstClr val="black"/>
                </a:solidFill>
              </a:endParaRPr>
            </a:p>
          </p:txBody>
        </p:sp>
      </p:grpSp>
    </p:spTree>
    <p:custDataLst>
      <p:tags r:id="rId1"/>
    </p:custDataLst>
    <p:extLst>
      <p:ext uri="{BB962C8B-B14F-4D97-AF65-F5344CB8AC3E}">
        <p14:creationId xmlns:p14="http://schemas.microsoft.com/office/powerpoint/2010/main" val="2505898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98" y="1131492"/>
            <a:ext cx="3462251" cy="4480560"/>
          </a:xfrm>
          <a:prstGeom prst="rect">
            <a:avLst/>
          </a:prstGeom>
        </p:spPr>
      </p:pic>
      <p:sp>
        <p:nvSpPr>
          <p:cNvPr id="2" name="Title 1"/>
          <p:cNvSpPr>
            <a:spLocks noGrp="1"/>
          </p:cNvSpPr>
          <p:nvPr>
            <p:ph type="title"/>
          </p:nvPr>
        </p:nvSpPr>
        <p:spPr>
          <a:xfrm>
            <a:off x="628650" y="52294"/>
            <a:ext cx="7886700" cy="1325563"/>
          </a:xfrm>
        </p:spPr>
        <p:txBody>
          <a:bodyPr>
            <a:normAutofit/>
          </a:bodyPr>
          <a:lstStyle/>
          <a:p>
            <a:pPr algn="ctr"/>
            <a:r>
              <a:rPr lang="en-US" sz="3600" dirty="0" err="1" smtClean="0"/>
              <a:t>Pb</a:t>
            </a:r>
            <a:r>
              <a:rPr lang="en-US" sz="3600" dirty="0" smtClean="0"/>
              <a:t> Concentration</a:t>
            </a:r>
            <a:endParaRPr lang="en-US" sz="36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4427" y="1131492"/>
            <a:ext cx="3462250" cy="448056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408" y="1131492"/>
            <a:ext cx="3462251" cy="4480560"/>
          </a:xfrm>
          <a:prstGeom prst="rect">
            <a:avLst/>
          </a:prstGeom>
        </p:spPr>
      </p:pic>
    </p:spTree>
    <p:custDataLst>
      <p:tags r:id="rId1"/>
    </p:custDataLst>
    <p:extLst>
      <p:ext uri="{BB962C8B-B14F-4D97-AF65-F5344CB8AC3E}">
        <p14:creationId xmlns:p14="http://schemas.microsoft.com/office/powerpoint/2010/main" val="1812725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0832" y="0"/>
            <a:ext cx="5299363" cy="6858000"/>
          </a:xfrm>
        </p:spPr>
      </p:pic>
    </p:spTree>
    <p:custDataLst>
      <p:tags r:id="rId1"/>
    </p:custDataLst>
    <p:extLst>
      <p:ext uri="{BB962C8B-B14F-4D97-AF65-F5344CB8AC3E}">
        <p14:creationId xmlns:p14="http://schemas.microsoft.com/office/powerpoint/2010/main" val="1712106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192" y="0"/>
            <a:ext cx="5299364" cy="6858000"/>
          </a:xfrm>
          <a:prstGeom prst="rect">
            <a:avLst/>
          </a:prstGeom>
        </p:spPr>
      </p:pic>
    </p:spTree>
    <p:custDataLst>
      <p:tags r:id="rId1"/>
    </p:custDataLst>
    <p:extLst>
      <p:ext uri="{BB962C8B-B14F-4D97-AF65-F5344CB8AC3E}">
        <p14:creationId xmlns:p14="http://schemas.microsoft.com/office/powerpoint/2010/main" val="2910520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301" y="0"/>
            <a:ext cx="5299364" cy="6858000"/>
          </a:xfrm>
          <a:prstGeom prst="rect">
            <a:avLst/>
          </a:prstGeom>
        </p:spPr>
      </p:pic>
    </p:spTree>
    <p:custDataLst>
      <p:tags r:id="rId1"/>
    </p:custDataLst>
    <p:extLst>
      <p:ext uri="{BB962C8B-B14F-4D97-AF65-F5344CB8AC3E}">
        <p14:creationId xmlns:p14="http://schemas.microsoft.com/office/powerpoint/2010/main" val="2928592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graphicFrame>
        <p:nvGraphicFramePr>
          <p:cNvPr id="4" name="Chart 3"/>
          <p:cNvGraphicFramePr>
            <a:graphicFrameLocks/>
          </p:cNvGraphicFramePr>
          <p:nvPr>
            <p:extLst/>
          </p:nvPr>
        </p:nvGraphicFramePr>
        <p:xfrm>
          <a:off x="242958" y="296051"/>
          <a:ext cx="8450470" cy="510190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0" y="5739229"/>
            <a:ext cx="9144000" cy="111877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1485" y="5847693"/>
            <a:ext cx="1198971" cy="926420"/>
          </a:xfrm>
          <a:prstGeom prst="rect">
            <a:avLst/>
          </a:prstGeom>
          <a:noFill/>
        </p:spPr>
        <p:txBody>
          <a:bodyPr wrap="square" rtlCol="0">
            <a:spAutoFit/>
          </a:bodyPr>
          <a:lstStyle/>
          <a:p>
            <a:r>
              <a:rPr lang="en-US" dirty="0" smtClean="0"/>
              <a:t>Spanish Fork</a:t>
            </a:r>
            <a:br>
              <a:rPr lang="en-US" dirty="0" smtClean="0"/>
            </a:br>
            <a:r>
              <a:rPr lang="en-US" dirty="0" smtClean="0"/>
              <a:t/>
            </a:r>
            <a:br>
              <a:rPr lang="en-US" dirty="0" smtClean="0"/>
            </a:br>
            <a:r>
              <a:rPr lang="en-US" dirty="0" smtClean="0"/>
              <a:t>Spanish Fork</a:t>
            </a:r>
            <a:endParaRPr lang="en-US" dirty="0"/>
          </a:p>
        </p:txBody>
      </p:sp>
      <p:sp>
        <p:nvSpPr>
          <p:cNvPr id="7" name="TextBox 6"/>
          <p:cNvSpPr txBox="1"/>
          <p:nvPr/>
        </p:nvSpPr>
        <p:spPr>
          <a:xfrm>
            <a:off x="2370482" y="5838396"/>
            <a:ext cx="1254328" cy="926420"/>
          </a:xfrm>
          <a:prstGeom prst="rect">
            <a:avLst/>
          </a:prstGeom>
          <a:noFill/>
        </p:spPr>
        <p:txBody>
          <a:bodyPr wrap="square" rtlCol="0">
            <a:spAutoFit/>
          </a:bodyPr>
          <a:lstStyle/>
          <a:p>
            <a:r>
              <a:rPr lang="en-US" dirty="0" smtClean="0"/>
              <a:t>Hobble Creek</a:t>
            </a:r>
            <a:br>
              <a:rPr lang="en-US" dirty="0" smtClean="0"/>
            </a:br>
            <a:r>
              <a:rPr lang="en-US" dirty="0" smtClean="0"/>
              <a:t/>
            </a:r>
            <a:br>
              <a:rPr lang="en-US" dirty="0" smtClean="0"/>
            </a:br>
            <a:r>
              <a:rPr lang="en-US" dirty="0" smtClean="0"/>
              <a:t>Hobble Creek</a:t>
            </a:r>
            <a:endParaRPr lang="en-US" dirty="0"/>
          </a:p>
        </p:txBody>
      </p:sp>
      <p:sp>
        <p:nvSpPr>
          <p:cNvPr id="8" name="TextBox 7"/>
          <p:cNvSpPr txBox="1"/>
          <p:nvPr/>
        </p:nvSpPr>
        <p:spPr>
          <a:xfrm>
            <a:off x="4084150" y="5836843"/>
            <a:ext cx="1198971" cy="926420"/>
          </a:xfrm>
          <a:prstGeom prst="rect">
            <a:avLst/>
          </a:prstGeom>
          <a:noFill/>
        </p:spPr>
        <p:txBody>
          <a:bodyPr wrap="square" rtlCol="0">
            <a:spAutoFit/>
          </a:bodyPr>
          <a:lstStyle/>
          <a:p>
            <a:r>
              <a:rPr lang="en-US" dirty="0" smtClean="0"/>
              <a:t>Provo River</a:t>
            </a:r>
            <a:br>
              <a:rPr lang="en-US" dirty="0" smtClean="0"/>
            </a:br>
            <a:r>
              <a:rPr lang="en-US" dirty="0" smtClean="0"/>
              <a:t/>
            </a:r>
            <a:br>
              <a:rPr lang="en-US" dirty="0" smtClean="0"/>
            </a:br>
            <a:r>
              <a:rPr lang="en-US" dirty="0" smtClean="0"/>
              <a:t>Provo River</a:t>
            </a:r>
            <a:endParaRPr lang="en-US" dirty="0"/>
          </a:p>
        </p:txBody>
      </p:sp>
      <p:sp>
        <p:nvSpPr>
          <p:cNvPr id="9" name="TextBox 8"/>
          <p:cNvSpPr txBox="1"/>
          <p:nvPr/>
        </p:nvSpPr>
        <p:spPr>
          <a:xfrm>
            <a:off x="5803881" y="5823958"/>
            <a:ext cx="1326073" cy="926420"/>
          </a:xfrm>
          <a:prstGeom prst="rect">
            <a:avLst/>
          </a:prstGeom>
          <a:noFill/>
        </p:spPr>
        <p:txBody>
          <a:bodyPr wrap="square" rtlCol="0">
            <a:spAutoFit/>
          </a:bodyPr>
          <a:lstStyle/>
          <a:p>
            <a:r>
              <a:rPr lang="en-US" dirty="0" smtClean="0"/>
              <a:t>American Fork</a:t>
            </a:r>
            <a:br>
              <a:rPr lang="en-US" dirty="0" smtClean="0"/>
            </a:br>
            <a:r>
              <a:rPr lang="en-US" dirty="0" smtClean="0"/>
              <a:t/>
            </a:r>
            <a:br>
              <a:rPr lang="en-US" dirty="0" smtClean="0"/>
            </a:br>
            <a:r>
              <a:rPr lang="en-US" dirty="0" smtClean="0"/>
              <a:t>American Fork</a:t>
            </a:r>
            <a:endParaRPr lang="en-US" dirty="0"/>
          </a:p>
        </p:txBody>
      </p:sp>
      <p:sp>
        <p:nvSpPr>
          <p:cNvPr id="10" name="TextBox 9"/>
          <p:cNvSpPr txBox="1"/>
          <p:nvPr/>
        </p:nvSpPr>
        <p:spPr>
          <a:xfrm>
            <a:off x="7713454" y="5847693"/>
            <a:ext cx="1198971" cy="926420"/>
          </a:xfrm>
          <a:prstGeom prst="rect">
            <a:avLst/>
          </a:prstGeom>
          <a:noFill/>
        </p:spPr>
        <p:txBody>
          <a:bodyPr wrap="square" rtlCol="0">
            <a:spAutoFit/>
          </a:bodyPr>
          <a:lstStyle/>
          <a:p>
            <a:r>
              <a:rPr lang="en-US" dirty="0" smtClean="0"/>
              <a:t>Jordan River</a:t>
            </a:r>
            <a:br>
              <a:rPr lang="en-US" dirty="0" smtClean="0"/>
            </a:br>
            <a:r>
              <a:rPr lang="en-US" dirty="0" smtClean="0"/>
              <a:t/>
            </a:r>
            <a:br>
              <a:rPr lang="en-US" dirty="0" smtClean="0"/>
            </a:br>
            <a:r>
              <a:rPr lang="en-US" dirty="0" smtClean="0"/>
              <a:t>Jordan River</a:t>
            </a:r>
            <a:endParaRPr lang="en-US" dirty="0"/>
          </a:p>
        </p:txBody>
      </p:sp>
      <p:sp>
        <p:nvSpPr>
          <p:cNvPr id="11" name="Rectangle 10"/>
          <p:cNvSpPr/>
          <p:nvPr/>
        </p:nvSpPr>
        <p:spPr>
          <a:xfrm>
            <a:off x="153203" y="5955401"/>
            <a:ext cx="428282" cy="152796"/>
          </a:xfrm>
          <a:prstGeom prst="rect">
            <a:avLst/>
          </a:prstGeom>
          <a:solidFill>
            <a:schemeClr val="accent2">
              <a:lumMod val="75000"/>
            </a:schemeClr>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p:cNvSpPr/>
          <p:nvPr/>
        </p:nvSpPr>
        <p:spPr>
          <a:xfrm>
            <a:off x="1905080" y="5946146"/>
            <a:ext cx="428282" cy="146225"/>
          </a:xfrm>
          <a:prstGeom prst="rect">
            <a:avLst/>
          </a:prstGeom>
          <a:solidFill>
            <a:srgbClr val="00206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40339" y="5955401"/>
            <a:ext cx="428282" cy="146225"/>
          </a:xfrm>
          <a:prstGeom prst="rect">
            <a:avLst/>
          </a:prstGeom>
          <a:solidFill>
            <a:srgbClr val="600000"/>
          </a:solidFill>
          <a:ln>
            <a:solidFill>
              <a:srgbClr val="6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Rectangle 13"/>
          <p:cNvSpPr/>
          <p:nvPr/>
        </p:nvSpPr>
        <p:spPr>
          <a:xfrm>
            <a:off x="5314016" y="5946745"/>
            <a:ext cx="428282" cy="146225"/>
          </a:xfrm>
          <a:prstGeom prst="rect">
            <a:avLst/>
          </a:prstGeom>
          <a:solidFill>
            <a:srgbClr val="287628"/>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48051" y="5946146"/>
            <a:ext cx="428282" cy="146225"/>
          </a:xfrm>
          <a:prstGeom prst="rect">
            <a:avLst/>
          </a:prstGeom>
          <a:solidFill>
            <a:srgbClr val="FFC000"/>
          </a:solidFill>
          <a:ln>
            <a:solidFill>
              <a:srgbClr val="FFC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76841" y="6597620"/>
            <a:ext cx="40422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18040" y="6513673"/>
            <a:ext cx="126884" cy="15352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1917107" y="6548633"/>
            <a:ext cx="404227"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664395" y="6548633"/>
            <a:ext cx="404227" cy="0"/>
          </a:xfrm>
          <a:prstGeom prst="line">
            <a:avLst/>
          </a:prstGeom>
          <a:ln w="38100">
            <a:solidFill>
              <a:srgbClr val="54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38071" y="6548633"/>
            <a:ext cx="4042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272107" y="6548633"/>
            <a:ext cx="40422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061932" y="6477301"/>
            <a:ext cx="126884" cy="153524"/>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802241" y="6477301"/>
            <a:ext cx="126884" cy="153524"/>
          </a:xfrm>
          <a:prstGeom prst="rect">
            <a:avLst/>
          </a:prstGeom>
          <a:solidFill>
            <a:srgbClr val="600000"/>
          </a:solidFill>
          <a:ln>
            <a:solidFill>
              <a:srgbClr val="6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416526" y="6477301"/>
            <a:ext cx="126884" cy="153524"/>
          </a:xfrm>
          <a:prstGeom prst="rec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492431" y="6471592"/>
            <a:ext cx="126884" cy="15352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640339" y="5950189"/>
            <a:ext cx="456062" cy="158008"/>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794855" y="6477301"/>
            <a:ext cx="133095" cy="1535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3664395" y="6548633"/>
            <a:ext cx="4042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24216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graphicFrame>
        <p:nvGraphicFramePr>
          <p:cNvPr id="4" name="Chart 3"/>
          <p:cNvGraphicFramePr>
            <a:graphicFrameLocks/>
          </p:cNvGraphicFramePr>
          <p:nvPr>
            <p:extLst/>
          </p:nvPr>
        </p:nvGraphicFramePr>
        <p:xfrm>
          <a:off x="556474" y="440892"/>
          <a:ext cx="8130326" cy="557890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0" y="6240450"/>
            <a:ext cx="9962866" cy="392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285391" y="6223763"/>
            <a:ext cx="1556084" cy="415498"/>
          </a:xfrm>
          <a:prstGeom prst="rect">
            <a:avLst/>
          </a:prstGeom>
          <a:noFill/>
        </p:spPr>
        <p:txBody>
          <a:bodyPr wrap="square" rtlCol="0">
            <a:spAutoFit/>
          </a:bodyPr>
          <a:lstStyle/>
          <a:p>
            <a:r>
              <a:rPr lang="en-US" dirty="0" smtClean="0"/>
              <a:t>SF Lake</a:t>
            </a:r>
            <a:endParaRPr lang="en-US" dirty="0"/>
          </a:p>
        </p:txBody>
      </p:sp>
      <p:sp>
        <p:nvSpPr>
          <p:cNvPr id="7" name="TextBox 6"/>
          <p:cNvSpPr txBox="1"/>
          <p:nvPr/>
        </p:nvSpPr>
        <p:spPr>
          <a:xfrm>
            <a:off x="3210578" y="6232259"/>
            <a:ext cx="2192943" cy="415498"/>
          </a:xfrm>
          <a:prstGeom prst="rect">
            <a:avLst/>
          </a:prstGeom>
          <a:noFill/>
        </p:spPr>
        <p:txBody>
          <a:bodyPr wrap="square" rtlCol="0">
            <a:spAutoFit/>
          </a:bodyPr>
          <a:lstStyle/>
          <a:p>
            <a:r>
              <a:rPr lang="en-US" dirty="0" smtClean="0"/>
              <a:t>Jordan River Lake</a:t>
            </a:r>
            <a:endParaRPr lang="en-US" dirty="0"/>
          </a:p>
        </p:txBody>
      </p:sp>
      <p:sp>
        <p:nvSpPr>
          <p:cNvPr id="8" name="TextBox 7"/>
          <p:cNvSpPr txBox="1"/>
          <p:nvPr/>
        </p:nvSpPr>
        <p:spPr>
          <a:xfrm>
            <a:off x="6052054" y="6232259"/>
            <a:ext cx="1556084" cy="415498"/>
          </a:xfrm>
          <a:prstGeom prst="rect">
            <a:avLst/>
          </a:prstGeom>
          <a:noFill/>
        </p:spPr>
        <p:txBody>
          <a:bodyPr wrap="square" rtlCol="0">
            <a:spAutoFit/>
          </a:bodyPr>
          <a:lstStyle/>
          <a:p>
            <a:r>
              <a:rPr lang="en-US" dirty="0" smtClean="0"/>
              <a:t>SF River</a:t>
            </a:r>
            <a:endParaRPr lang="en-US" dirty="0"/>
          </a:p>
        </p:txBody>
      </p:sp>
      <p:sp>
        <p:nvSpPr>
          <p:cNvPr id="9" name="TextBox 8"/>
          <p:cNvSpPr txBox="1"/>
          <p:nvPr/>
        </p:nvSpPr>
        <p:spPr>
          <a:xfrm>
            <a:off x="8057589" y="6232259"/>
            <a:ext cx="1556084" cy="415498"/>
          </a:xfrm>
          <a:prstGeom prst="rect">
            <a:avLst/>
          </a:prstGeom>
          <a:noFill/>
        </p:spPr>
        <p:txBody>
          <a:bodyPr wrap="square" rtlCol="0">
            <a:spAutoFit/>
          </a:bodyPr>
          <a:lstStyle/>
          <a:p>
            <a:r>
              <a:rPr lang="en-US" dirty="0" smtClean="0"/>
              <a:t>SF River</a:t>
            </a:r>
            <a:endParaRPr lang="en-US" dirty="0"/>
          </a:p>
        </p:txBody>
      </p:sp>
      <p:sp>
        <p:nvSpPr>
          <p:cNvPr id="10" name="Rectangle 9"/>
          <p:cNvSpPr/>
          <p:nvPr/>
        </p:nvSpPr>
        <p:spPr>
          <a:xfrm>
            <a:off x="497135" y="6343947"/>
            <a:ext cx="581289" cy="175129"/>
          </a:xfrm>
          <a:prstGeom prst="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 name="Straight Connector 10"/>
          <p:cNvCxnSpPr/>
          <p:nvPr/>
        </p:nvCxnSpPr>
        <p:spPr>
          <a:xfrm>
            <a:off x="7508949" y="6440160"/>
            <a:ext cx="54864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527052" y="6440008"/>
            <a:ext cx="5486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35319" y="6343946"/>
            <a:ext cx="581289" cy="175129"/>
          </a:xfrm>
          <a:prstGeom prst="rect">
            <a:avLst/>
          </a:prstGeom>
          <a:solidFill>
            <a:srgbClr val="FFC000"/>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95559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09" y="0"/>
            <a:ext cx="3325091" cy="4303059"/>
          </a:xfrm>
          <a:prstGeom prst="rect">
            <a:avLst/>
          </a:prstGeom>
        </p:spPr>
      </p:pic>
      <p:pic>
        <p:nvPicPr>
          <p:cNvPr id="3"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86895" y="976745"/>
            <a:ext cx="3115384" cy="4031674"/>
          </a:xfrm>
        </p:spPr>
      </p:pic>
      <p:pic>
        <p:nvPicPr>
          <p:cNvPr id="5"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346" y="2254827"/>
            <a:ext cx="3556997" cy="4603173"/>
          </a:xfrm>
          <a:prstGeom prst="rect">
            <a:avLst/>
          </a:prstGeom>
        </p:spPr>
      </p:pic>
    </p:spTree>
    <p:custDataLst>
      <p:tags r:id="rId1"/>
    </p:custDataLst>
    <p:extLst>
      <p:ext uri="{BB962C8B-B14F-4D97-AF65-F5344CB8AC3E}">
        <p14:creationId xmlns:p14="http://schemas.microsoft.com/office/powerpoint/2010/main" val="3902762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2991" y="-24140"/>
            <a:ext cx="5318017" cy="6882140"/>
          </a:xfrm>
        </p:spPr>
      </p:pic>
    </p:spTree>
    <p:custDataLst>
      <p:tags r:id="rId1"/>
    </p:custDataLst>
    <p:extLst>
      <p:ext uri="{BB962C8B-B14F-4D97-AF65-F5344CB8AC3E}">
        <p14:creationId xmlns:p14="http://schemas.microsoft.com/office/powerpoint/2010/main" val="437405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r>
              <a:rPr lang="en-US" dirty="0" smtClean="0"/>
              <a:t>Study Sites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6559" y="904308"/>
            <a:ext cx="7704777" cy="5953692"/>
          </a:xfrm>
        </p:spPr>
      </p:pic>
    </p:spTree>
    <p:custDataLst>
      <p:tags r:id="rId1"/>
    </p:custDataLst>
    <p:extLst>
      <p:ext uri="{BB962C8B-B14F-4D97-AF65-F5344CB8AC3E}">
        <p14:creationId xmlns:p14="http://schemas.microsoft.com/office/powerpoint/2010/main" val="3590916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0832" y="240435"/>
            <a:ext cx="9159586" cy="1325563"/>
          </a:xfrm>
        </p:spPr>
        <p:txBody>
          <a:bodyPr>
            <a:normAutofit/>
          </a:bodyPr>
          <a:lstStyle/>
          <a:p>
            <a:r>
              <a:rPr lang="en-US" sz="4000" dirty="0" smtClean="0"/>
              <a:t>Anthropogenic Impact on Utah Lake Ecosystem</a:t>
            </a:r>
            <a:endParaRPr lang="en-US" sz="4000" dirty="0"/>
          </a:p>
        </p:txBody>
      </p:sp>
      <p:sp>
        <p:nvSpPr>
          <p:cNvPr id="3" name="Content Placeholder 2"/>
          <p:cNvSpPr>
            <a:spLocks noGrp="1"/>
          </p:cNvSpPr>
          <p:nvPr>
            <p:ph idx="1"/>
          </p:nvPr>
        </p:nvSpPr>
        <p:spPr>
          <a:xfrm>
            <a:off x="628650" y="1420525"/>
            <a:ext cx="7886700" cy="4351338"/>
          </a:xfrm>
        </p:spPr>
        <p:txBody>
          <a:bodyPr>
            <a:normAutofit lnSpcReduction="10000"/>
          </a:bodyPr>
          <a:lstStyle/>
          <a:p>
            <a:r>
              <a:rPr lang="en-US" dirty="0"/>
              <a:t>Mining </a:t>
            </a:r>
          </a:p>
          <a:p>
            <a:r>
              <a:rPr lang="en-US" dirty="0" smtClean="0"/>
              <a:t>Landfill</a:t>
            </a:r>
            <a:endParaRPr lang="en-US" dirty="0"/>
          </a:p>
          <a:p>
            <a:r>
              <a:rPr lang="en-US" dirty="0" smtClean="0"/>
              <a:t>Raw </a:t>
            </a:r>
            <a:r>
              <a:rPr lang="en-US" dirty="0"/>
              <a:t>Sewage</a:t>
            </a:r>
          </a:p>
          <a:p>
            <a:r>
              <a:rPr lang="en-US" dirty="0" smtClean="0"/>
              <a:t>Wetland drainage</a:t>
            </a:r>
          </a:p>
          <a:p>
            <a:r>
              <a:rPr lang="en-US" dirty="0" smtClean="0"/>
              <a:t>Agriculture practice</a:t>
            </a:r>
          </a:p>
          <a:p>
            <a:r>
              <a:rPr lang="en-US" dirty="0" smtClean="0"/>
              <a:t>Industrial development</a:t>
            </a:r>
          </a:p>
          <a:p>
            <a:r>
              <a:rPr lang="en-US" dirty="0" smtClean="0"/>
              <a:t>Growing population</a:t>
            </a:r>
          </a:p>
          <a:p>
            <a:r>
              <a:rPr lang="en-US" dirty="0" smtClean="0"/>
              <a:t>Wastewater treatment plants</a:t>
            </a:r>
          </a:p>
          <a:p>
            <a:r>
              <a:rPr lang="en-US" dirty="0" smtClean="0"/>
              <a:t>Introduction of invasive species</a:t>
            </a:r>
          </a:p>
          <a:p>
            <a:endParaRPr lang="en-US" dirty="0"/>
          </a:p>
        </p:txBody>
      </p:sp>
    </p:spTree>
    <p:custDataLst>
      <p:tags r:id="rId1"/>
    </p:custDataLst>
    <p:extLst>
      <p:ext uri="{BB962C8B-B14F-4D97-AF65-F5344CB8AC3E}">
        <p14:creationId xmlns:p14="http://schemas.microsoft.com/office/powerpoint/2010/main" val="2554667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4042609"/>
            <a:ext cx="3753854" cy="2815391"/>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95042" y="18048"/>
            <a:ext cx="7708230" cy="5781173"/>
          </a:xfrm>
        </p:spPr>
      </p:pic>
      <p:cxnSp>
        <p:nvCxnSpPr>
          <p:cNvPr id="7" name="Straight Arrow Connector 6"/>
          <p:cNvCxnSpPr/>
          <p:nvPr/>
        </p:nvCxnSpPr>
        <p:spPr>
          <a:xfrm flipV="1">
            <a:off x="1062860" y="25999"/>
            <a:ext cx="2073512" cy="501115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062860" y="5201723"/>
            <a:ext cx="2081463" cy="58954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4537" y="18048"/>
            <a:ext cx="7886700" cy="1325563"/>
          </a:xfrm>
        </p:spPr>
        <p:txBody>
          <a:bodyPr>
            <a:normAutofit/>
          </a:bodyPr>
          <a:lstStyle/>
          <a:p>
            <a:r>
              <a:rPr lang="en-US" sz="4000" dirty="0" smtClean="0"/>
              <a:t>Study </a:t>
            </a:r>
            <a:r>
              <a:rPr lang="en-US" sz="4000" dirty="0" smtClean="0"/>
              <a:t>Sites</a:t>
            </a:r>
            <a:endParaRPr lang="en-US" sz="4000" dirty="0"/>
          </a:p>
        </p:txBody>
      </p:sp>
    </p:spTree>
    <p:custDataLst>
      <p:tags r:id="rId1"/>
    </p:custDataLst>
    <p:extLst>
      <p:ext uri="{BB962C8B-B14F-4D97-AF65-F5344CB8AC3E}">
        <p14:creationId xmlns:p14="http://schemas.microsoft.com/office/powerpoint/2010/main" val="1120847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5" name="Title 1"/>
          <p:cNvSpPr txBox="1">
            <a:spLocks/>
          </p:cNvSpPr>
          <p:nvPr/>
        </p:nvSpPr>
        <p:spPr>
          <a:xfrm>
            <a:off x="204537" y="1804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mtClean="0"/>
              <a:t>Study Sites</a:t>
            </a:r>
            <a:endParaRPr lang="en-US" sz="4000" dirty="0"/>
          </a:p>
        </p:txBody>
      </p:sp>
    </p:spTree>
    <p:custDataLst>
      <p:tags r:id="rId1"/>
    </p:custDataLst>
    <p:extLst>
      <p:ext uri="{BB962C8B-B14F-4D97-AF65-F5344CB8AC3E}">
        <p14:creationId xmlns:p14="http://schemas.microsoft.com/office/powerpoint/2010/main" val="2446409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457200" y="467435"/>
            <a:ext cx="8229600" cy="1132765"/>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defTabSz="914400"/>
            <a:r>
              <a:rPr lang="en-US" sz="6000" b="1" dirty="0" smtClean="0">
                <a:solidFill>
                  <a:prstClr val="black"/>
                </a:solidFill>
                <a:cs typeface="Arial" panose="020B0604020202020204" pitchFamily="34" charset="0"/>
              </a:rPr>
              <a:t>Objectives</a:t>
            </a:r>
            <a:endParaRPr lang="en-US" sz="6000" b="1" dirty="0">
              <a:solidFill>
                <a:prstClr val="black"/>
              </a:solidFill>
              <a:cs typeface="Arial" panose="020B0604020202020204" pitchFamily="34" charset="0"/>
            </a:endParaRPr>
          </a:p>
        </p:txBody>
      </p:sp>
      <p:sp>
        <p:nvSpPr>
          <p:cNvPr id="6" name="Content Placeholder 2"/>
          <p:cNvSpPr txBox="1">
            <a:spLocks/>
          </p:cNvSpPr>
          <p:nvPr/>
        </p:nvSpPr>
        <p:spPr>
          <a:xfrm>
            <a:off x="76200" y="1594093"/>
            <a:ext cx="9139980" cy="4525963"/>
          </a:xfrm>
          <a:prstGeom prst="rect">
            <a:avLst/>
          </a:prstGeom>
        </p:spPr>
        <p:txBody>
          <a:bodyPr vert="horz">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defTabSz="914400">
              <a:buClr>
                <a:prstClr val="black"/>
              </a:buClr>
            </a:pPr>
            <a:r>
              <a:rPr lang="en-US" sz="3200" b="1" i="1" dirty="0" smtClean="0">
                <a:solidFill>
                  <a:prstClr val="black"/>
                </a:solidFill>
                <a:cs typeface="Arial" panose="020B0604020202020204" pitchFamily="34" charset="0"/>
              </a:rPr>
              <a:t>Examine</a:t>
            </a:r>
            <a:r>
              <a:rPr lang="en-US" sz="3200" dirty="0" smtClean="0">
                <a:solidFill>
                  <a:prstClr val="black"/>
                </a:solidFill>
                <a:cs typeface="Arial" panose="020B0604020202020204" pitchFamily="34" charset="0"/>
              </a:rPr>
              <a:t> changes in C and N isotopic composition, and C: N ratio against pre- and post-settlement history</a:t>
            </a:r>
          </a:p>
          <a:p>
            <a:pPr defTabSz="914400">
              <a:buClr>
                <a:prstClr val="black"/>
              </a:buClr>
            </a:pPr>
            <a:r>
              <a:rPr lang="en-US" sz="3200" b="1" i="1" dirty="0" smtClean="0">
                <a:solidFill>
                  <a:prstClr val="black"/>
                </a:solidFill>
                <a:cs typeface="Arial" panose="020B0604020202020204" pitchFamily="34" charset="0"/>
              </a:rPr>
              <a:t>Investigate</a:t>
            </a:r>
            <a:r>
              <a:rPr lang="en-US" sz="3200" dirty="0" smtClean="0">
                <a:solidFill>
                  <a:prstClr val="black"/>
                </a:solidFill>
                <a:cs typeface="Arial" panose="020B0604020202020204" pitchFamily="34" charset="0"/>
              </a:rPr>
              <a:t> changes in trace metal concentrations </a:t>
            </a:r>
            <a:r>
              <a:rPr lang="en-US" sz="3200" dirty="0">
                <a:solidFill>
                  <a:prstClr val="black"/>
                </a:solidFill>
                <a:cs typeface="Arial" panose="020B0604020202020204" pitchFamily="34" charset="0"/>
              </a:rPr>
              <a:t>from pre- and post-settlement history</a:t>
            </a:r>
          </a:p>
          <a:p>
            <a:pPr defTabSz="914400">
              <a:buClr>
                <a:prstClr val="black"/>
              </a:buClr>
            </a:pPr>
            <a:r>
              <a:rPr lang="en-US" sz="3200" b="1" i="1" dirty="0" smtClean="0">
                <a:solidFill>
                  <a:prstClr val="black"/>
                </a:solidFill>
                <a:cs typeface="Arial" panose="020B0604020202020204" pitchFamily="34" charset="0"/>
              </a:rPr>
              <a:t>Assess </a:t>
            </a:r>
            <a:r>
              <a:rPr lang="en-US" sz="3200" dirty="0">
                <a:solidFill>
                  <a:prstClr val="black"/>
                </a:solidFill>
                <a:cs typeface="Arial" panose="020B0604020202020204" pitchFamily="34" charset="0"/>
              </a:rPr>
              <a:t>temporal and spatial variations of trace metal and nutrient loading to Utah </a:t>
            </a:r>
            <a:r>
              <a:rPr lang="en-US" sz="3200" dirty="0" smtClean="0">
                <a:solidFill>
                  <a:prstClr val="black"/>
                </a:solidFill>
                <a:cs typeface="Arial" panose="020B0604020202020204" pitchFamily="34" charset="0"/>
              </a:rPr>
              <a:t>Lake</a:t>
            </a:r>
          </a:p>
          <a:p>
            <a:pPr defTabSz="914400">
              <a:buClr>
                <a:prstClr val="black"/>
              </a:buClr>
            </a:pPr>
            <a:r>
              <a:rPr lang="en-US" sz="3200" b="1" i="1" dirty="0" smtClean="0">
                <a:solidFill>
                  <a:prstClr val="black"/>
                </a:solidFill>
                <a:cs typeface="Arial" panose="020B0604020202020204" pitchFamily="34" charset="0"/>
              </a:rPr>
              <a:t>Quantify </a:t>
            </a:r>
            <a:r>
              <a:rPr lang="en-US" sz="3200" dirty="0" smtClean="0">
                <a:solidFill>
                  <a:prstClr val="black"/>
                </a:solidFill>
                <a:cs typeface="Arial" panose="020B0604020202020204" pitchFamily="34" charset="0"/>
              </a:rPr>
              <a:t>trace metal and nutrient loading to Utah Lake from point pollution sources</a:t>
            </a:r>
            <a:endParaRPr lang="en-US" sz="3200" dirty="0">
              <a:solidFill>
                <a:prstClr val="black"/>
              </a:solidFill>
              <a:cs typeface="Arial" panose="020B0604020202020204" pitchFamily="34" charset="0"/>
            </a:endParaRPr>
          </a:p>
          <a:p>
            <a:pPr defTabSz="914400">
              <a:buClr>
                <a:prstClr val="black"/>
              </a:buClr>
            </a:pPr>
            <a:r>
              <a:rPr lang="en-US" sz="3200" b="1" i="1" dirty="0" smtClean="0">
                <a:solidFill>
                  <a:prstClr val="black"/>
                </a:solidFill>
                <a:cs typeface="Arial" panose="020B0604020202020204" pitchFamily="34" charset="0"/>
              </a:rPr>
              <a:t>Integrate </a:t>
            </a:r>
            <a:r>
              <a:rPr lang="en-US" sz="3200" dirty="0" smtClean="0">
                <a:solidFill>
                  <a:prstClr val="black"/>
                </a:solidFill>
                <a:cs typeface="Arial" panose="020B0604020202020204" pitchFamily="34" charset="0"/>
              </a:rPr>
              <a:t>geochemical data with GIS spatial </a:t>
            </a:r>
            <a:r>
              <a:rPr lang="en-US" sz="3200" dirty="0" smtClean="0">
                <a:solidFill>
                  <a:prstClr val="black"/>
                </a:solidFill>
                <a:cs typeface="Arial" panose="020B0604020202020204" pitchFamily="34" charset="0"/>
              </a:rPr>
              <a:t>analysis </a:t>
            </a:r>
            <a:r>
              <a:rPr lang="en-US" sz="3200" dirty="0" smtClean="0">
                <a:solidFill>
                  <a:prstClr val="black"/>
                </a:solidFill>
                <a:cs typeface="Arial" panose="020B0604020202020204" pitchFamily="34" charset="0"/>
              </a:rPr>
              <a:t>to model the trace metal concentration </a:t>
            </a:r>
            <a:r>
              <a:rPr lang="en-US" sz="3200" dirty="0" smtClean="0">
                <a:solidFill>
                  <a:prstClr val="black"/>
                </a:solidFill>
                <a:cs typeface="Arial" panose="020B0604020202020204" pitchFamily="34" charset="0"/>
              </a:rPr>
              <a:t>variations </a:t>
            </a:r>
            <a:r>
              <a:rPr lang="en-US" sz="3200" dirty="0" smtClean="0">
                <a:solidFill>
                  <a:prstClr val="black"/>
                </a:solidFill>
                <a:cs typeface="Arial" panose="020B0604020202020204" pitchFamily="34" charset="0"/>
              </a:rPr>
              <a:t>in Utah Lake</a:t>
            </a:r>
            <a:r>
              <a:rPr lang="en-US" sz="3200" b="1" i="1" dirty="0" smtClean="0">
                <a:solidFill>
                  <a:prstClr val="black"/>
                </a:solidFill>
                <a:cs typeface="Arial" panose="020B0604020202020204" pitchFamily="34" charset="0"/>
              </a:rPr>
              <a:t> </a:t>
            </a:r>
            <a:endParaRPr lang="en-US" sz="3200" dirty="0">
              <a:solidFill>
                <a:prstClr val="black"/>
              </a:solidFill>
              <a:cs typeface="Arial" panose="020B0604020202020204" pitchFamily="34" charset="0"/>
            </a:endParaRPr>
          </a:p>
          <a:p>
            <a:pPr defTabSz="914400">
              <a:buClr>
                <a:prstClr val="black"/>
              </a:buClr>
            </a:pPr>
            <a:endParaRPr lang="en-US" sz="3200" dirty="0" smtClean="0">
              <a:solidFill>
                <a:prstClr val="black"/>
              </a:solidFill>
              <a:cs typeface="Arial" panose="020B0604020202020204" pitchFamily="34" charset="0"/>
            </a:endParaRPr>
          </a:p>
          <a:p>
            <a:pPr defTabSz="914400">
              <a:buClr>
                <a:srgbClr val="D34817"/>
              </a:buClr>
            </a:pPr>
            <a:endParaRPr lang="en-US" sz="3200" dirty="0" smtClean="0">
              <a:solidFill>
                <a:prstClr val="black"/>
              </a:solidFill>
              <a:cs typeface="Arial" panose="020B0604020202020204" pitchFamily="34" charset="0"/>
            </a:endParaRPr>
          </a:p>
          <a:p>
            <a:pPr defTabSz="914400">
              <a:buClr>
                <a:srgbClr val="D34817"/>
              </a:buClr>
            </a:pPr>
            <a:endParaRPr lang="en-US" sz="3200" dirty="0" smtClean="0">
              <a:solidFill>
                <a:prstClr val="black"/>
              </a:solidFill>
              <a:cs typeface="Arial" panose="020B0604020202020204" pitchFamily="34" charset="0"/>
            </a:endParaRPr>
          </a:p>
        </p:txBody>
      </p:sp>
    </p:spTree>
    <p:custDataLst>
      <p:tags r:id="rId1"/>
    </p:custDataLst>
    <p:extLst>
      <p:ext uri="{BB962C8B-B14F-4D97-AF65-F5344CB8AC3E}">
        <p14:creationId xmlns:p14="http://schemas.microsoft.com/office/powerpoint/2010/main" val="26046318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747459" y="4312766"/>
            <a:ext cx="3378996" cy="2534248"/>
          </a:xfrm>
        </p:spPr>
      </p:pic>
      <p:pic>
        <p:nvPicPr>
          <p:cNvPr id="4" name="Picture 3" descr="C:\Research\EPSCoR\Research Catalyst Grant 2013\iUtah research catalyst grant-walther\pictures\IMG_176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84" y="609095"/>
            <a:ext cx="2361407" cy="177105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0170" y="0"/>
            <a:ext cx="1773539" cy="2364718"/>
          </a:xfrm>
          <a:prstGeom prst="rect">
            <a:avLst/>
          </a:prstGeom>
        </p:spPr>
      </p:pic>
      <p:sp>
        <p:nvSpPr>
          <p:cNvPr id="2" name="Title 1"/>
          <p:cNvSpPr>
            <a:spLocks noGrp="1"/>
          </p:cNvSpPr>
          <p:nvPr>
            <p:ph type="title"/>
          </p:nvPr>
        </p:nvSpPr>
        <p:spPr>
          <a:xfrm>
            <a:off x="-2667000" y="-381000"/>
            <a:ext cx="7772400" cy="1143000"/>
          </a:xfrm>
        </p:spPr>
        <p:txBody>
          <a:bodyPr/>
          <a:lstStyle/>
          <a:p>
            <a:pPr algn="ctr"/>
            <a:r>
              <a:rPr lang="en-US" b="1" dirty="0" smtClean="0">
                <a:solidFill>
                  <a:schemeClr val="tx1"/>
                </a:solidFill>
              </a:rPr>
              <a:t>Field Work</a:t>
            </a:r>
            <a:endParaRPr lang="en-US" b="1" dirty="0">
              <a:solidFill>
                <a:schemeClr val="tx1"/>
              </a:solidFill>
            </a:endParaRPr>
          </a:p>
        </p:txBody>
      </p:sp>
      <p:pic>
        <p:nvPicPr>
          <p:cNvPr id="7" name="Picture 7" descr="C:\Weihong Wang\UVU\UVU research\Field Work and Lab Work Pictures\IMG_01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3708" y="2026888"/>
            <a:ext cx="3042747" cy="19405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Weihong Wang\UVU\UVU research\Field Work and Lab Work Pictures\IMG_012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3709" y="-1609"/>
            <a:ext cx="3042746" cy="2028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Weihong Wang\UVU\UVU research\Field Work and Lab Work Pictures\IMG_496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29" y="4313773"/>
            <a:ext cx="1916538" cy="14373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Weihong Wang\UVU\UVU research\Field Work and Lab Work Pictures\IMG_025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56367" y="4287133"/>
            <a:ext cx="2235901" cy="14906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1592" y="609095"/>
            <a:ext cx="1913993" cy="191399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829" y="2344865"/>
            <a:ext cx="2625211" cy="1968908"/>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5041" y="2364718"/>
            <a:ext cx="3486088" cy="1957102"/>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64784" y="4321452"/>
            <a:ext cx="2184975" cy="1456650"/>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459" y="5590171"/>
            <a:ext cx="1648326" cy="1236245"/>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6785" y="5546143"/>
            <a:ext cx="1749143" cy="1311858"/>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7298" y="5581536"/>
            <a:ext cx="2313799" cy="1298975"/>
          </a:xfrm>
          <a:prstGeom prst="rect">
            <a:avLst/>
          </a:prstGeom>
        </p:spPr>
      </p:pic>
    </p:spTree>
    <p:custDataLst>
      <p:tags r:id="rId1"/>
    </p:custDataLst>
    <p:extLst>
      <p:ext uri="{BB962C8B-B14F-4D97-AF65-F5344CB8AC3E}">
        <p14:creationId xmlns:p14="http://schemas.microsoft.com/office/powerpoint/2010/main" val="4028579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6"/>
          <p:cNvSpPr>
            <a:spLocks noChangeAspect="1" noChangeArrowheads="1" noTextEdit="1"/>
          </p:cNvSpPr>
          <p:nvPr/>
        </p:nvSpPr>
        <p:spPr bwMode="auto">
          <a:xfrm>
            <a:off x="609600" y="914400"/>
            <a:ext cx="83820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a:solidFill>
                <a:prstClr val="black"/>
              </a:solidFill>
            </a:endParaRPr>
          </a:p>
        </p:txBody>
      </p:sp>
      <p:sp>
        <p:nvSpPr>
          <p:cNvPr id="27651" name="Freeform 8"/>
          <p:cNvSpPr>
            <a:spLocks/>
          </p:cNvSpPr>
          <p:nvPr/>
        </p:nvSpPr>
        <p:spPr bwMode="auto">
          <a:xfrm>
            <a:off x="2687638" y="2895600"/>
            <a:ext cx="2698750" cy="1849438"/>
          </a:xfrm>
          <a:custGeom>
            <a:avLst/>
            <a:gdLst>
              <a:gd name="T0" fmla="*/ 2147483647 w 3398"/>
              <a:gd name="T1" fmla="*/ 0 h 2331"/>
              <a:gd name="T2" fmla="*/ 2147483647 w 3398"/>
              <a:gd name="T3" fmla="*/ 2147483647 h 2331"/>
              <a:gd name="T4" fmla="*/ 2147483647 w 3398"/>
              <a:gd name="T5" fmla="*/ 2147483647 h 2331"/>
              <a:gd name="T6" fmla="*/ 2147483647 w 3398"/>
              <a:gd name="T7" fmla="*/ 2147483647 h 2331"/>
              <a:gd name="T8" fmla="*/ 2147483647 w 3398"/>
              <a:gd name="T9" fmla="*/ 2147483647 h 2331"/>
              <a:gd name="T10" fmla="*/ 2147483647 w 3398"/>
              <a:gd name="T11" fmla="*/ 2147483647 h 2331"/>
              <a:gd name="T12" fmla="*/ 2147483647 w 3398"/>
              <a:gd name="T13" fmla="*/ 2147483647 h 2331"/>
              <a:gd name="T14" fmla="*/ 2147483647 w 3398"/>
              <a:gd name="T15" fmla="*/ 2147483647 h 2331"/>
              <a:gd name="T16" fmla="*/ 0 w 3398"/>
              <a:gd name="T17" fmla="*/ 2147483647 h 2331"/>
              <a:gd name="T18" fmla="*/ 2147483647 w 3398"/>
              <a:gd name="T19" fmla="*/ 2147483647 h 2331"/>
              <a:gd name="T20" fmla="*/ 2147483647 w 3398"/>
              <a:gd name="T21" fmla="*/ 2147483647 h 2331"/>
              <a:gd name="T22" fmla="*/ 2147483647 w 3398"/>
              <a:gd name="T23" fmla="*/ 2147483647 h 2331"/>
              <a:gd name="T24" fmla="*/ 2147483647 w 3398"/>
              <a:gd name="T25" fmla="*/ 2147483647 h 2331"/>
              <a:gd name="T26" fmla="*/ 2147483647 w 3398"/>
              <a:gd name="T27" fmla="*/ 2147483647 h 2331"/>
              <a:gd name="T28" fmla="*/ 2147483647 w 3398"/>
              <a:gd name="T29" fmla="*/ 2147483647 h 2331"/>
              <a:gd name="T30" fmla="*/ 2147483647 w 3398"/>
              <a:gd name="T31" fmla="*/ 2147483647 h 2331"/>
              <a:gd name="T32" fmla="*/ 2147483647 w 3398"/>
              <a:gd name="T33" fmla="*/ 2147483647 h 2331"/>
              <a:gd name="T34" fmla="*/ 2147483647 w 3398"/>
              <a:gd name="T35" fmla="*/ 2147483647 h 2331"/>
              <a:gd name="T36" fmla="*/ 2147483647 w 3398"/>
              <a:gd name="T37" fmla="*/ 2147483647 h 2331"/>
              <a:gd name="T38" fmla="*/ 2147483647 w 3398"/>
              <a:gd name="T39" fmla="*/ 2147483647 h 2331"/>
              <a:gd name="T40" fmla="*/ 2147483647 w 3398"/>
              <a:gd name="T41" fmla="*/ 2147483647 h 2331"/>
              <a:gd name="T42" fmla="*/ 2147483647 w 3398"/>
              <a:gd name="T43" fmla="*/ 2147483647 h 2331"/>
              <a:gd name="T44" fmla="*/ 2147483647 w 3398"/>
              <a:gd name="T45" fmla="*/ 2147483647 h 2331"/>
              <a:gd name="T46" fmla="*/ 2147483647 w 3398"/>
              <a:gd name="T47" fmla="*/ 0 h 23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98"/>
              <a:gd name="T73" fmla="*/ 0 h 2331"/>
              <a:gd name="T74" fmla="*/ 3398 w 3398"/>
              <a:gd name="T75" fmla="*/ 2331 h 23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98" h="2331">
                <a:moveTo>
                  <a:pt x="3398" y="0"/>
                </a:moveTo>
                <a:lnTo>
                  <a:pt x="2558" y="183"/>
                </a:lnTo>
                <a:lnTo>
                  <a:pt x="2038" y="399"/>
                </a:lnTo>
                <a:lnTo>
                  <a:pt x="1623" y="577"/>
                </a:lnTo>
                <a:lnTo>
                  <a:pt x="1338" y="787"/>
                </a:lnTo>
                <a:lnTo>
                  <a:pt x="917" y="1148"/>
                </a:lnTo>
                <a:lnTo>
                  <a:pt x="732" y="1407"/>
                </a:lnTo>
                <a:lnTo>
                  <a:pt x="440" y="1704"/>
                </a:lnTo>
                <a:lnTo>
                  <a:pt x="0" y="2331"/>
                </a:lnTo>
                <a:lnTo>
                  <a:pt x="466" y="2301"/>
                </a:lnTo>
                <a:lnTo>
                  <a:pt x="877" y="2188"/>
                </a:lnTo>
                <a:lnTo>
                  <a:pt x="1184" y="2016"/>
                </a:lnTo>
                <a:lnTo>
                  <a:pt x="1341" y="1912"/>
                </a:lnTo>
                <a:lnTo>
                  <a:pt x="1551" y="1682"/>
                </a:lnTo>
                <a:lnTo>
                  <a:pt x="1681" y="1478"/>
                </a:lnTo>
                <a:lnTo>
                  <a:pt x="1851" y="1228"/>
                </a:lnTo>
                <a:lnTo>
                  <a:pt x="2102" y="985"/>
                </a:lnTo>
                <a:lnTo>
                  <a:pt x="2293" y="802"/>
                </a:lnTo>
                <a:lnTo>
                  <a:pt x="2483" y="592"/>
                </a:lnTo>
                <a:lnTo>
                  <a:pt x="2644" y="439"/>
                </a:lnTo>
                <a:lnTo>
                  <a:pt x="2905" y="264"/>
                </a:lnTo>
                <a:lnTo>
                  <a:pt x="3165" y="99"/>
                </a:lnTo>
                <a:lnTo>
                  <a:pt x="3286" y="48"/>
                </a:lnTo>
                <a:lnTo>
                  <a:pt x="3398" y="0"/>
                </a:lnTo>
                <a:close/>
              </a:path>
            </a:pathLst>
          </a:custGeom>
          <a:blipFill dpi="0" rotWithShape="0">
            <a:blip r:embed="rId3"/>
            <a:srcRect/>
            <a:tile tx="0" ty="0" sx="100000" sy="100000" flip="none" algn="tl"/>
          </a:blipFill>
          <a:ln w="9525">
            <a:solidFill>
              <a:srgbClr val="FFFFFF"/>
            </a:solidFill>
            <a:prstDash val="solid"/>
            <a:round/>
            <a:headEnd/>
            <a:tailEnd/>
          </a:ln>
        </p:spPr>
        <p:txBody>
          <a:bodyPr/>
          <a:lstStyle/>
          <a:p>
            <a:pPr defTabSz="914400"/>
            <a:endParaRPr lang="en-US">
              <a:solidFill>
                <a:prstClr val="black"/>
              </a:solidFill>
            </a:endParaRPr>
          </a:p>
        </p:txBody>
      </p:sp>
      <p:sp>
        <p:nvSpPr>
          <p:cNvPr id="27652" name="Freeform 9"/>
          <p:cNvSpPr>
            <a:spLocks/>
          </p:cNvSpPr>
          <p:nvPr/>
        </p:nvSpPr>
        <p:spPr bwMode="auto">
          <a:xfrm>
            <a:off x="941388" y="1725613"/>
            <a:ext cx="7402512" cy="4384675"/>
          </a:xfrm>
          <a:custGeom>
            <a:avLst/>
            <a:gdLst>
              <a:gd name="T0" fmla="*/ 2147483647 w 9326"/>
              <a:gd name="T1" fmla="*/ 0 h 5526"/>
              <a:gd name="T2" fmla="*/ 2147483647 w 9326"/>
              <a:gd name="T3" fmla="*/ 2147483647 h 5526"/>
              <a:gd name="T4" fmla="*/ 2147483647 w 9326"/>
              <a:gd name="T5" fmla="*/ 2147483647 h 5526"/>
              <a:gd name="T6" fmla="*/ 2147483647 w 9326"/>
              <a:gd name="T7" fmla="*/ 2147483647 h 5526"/>
              <a:gd name="T8" fmla="*/ 2147483647 w 9326"/>
              <a:gd name="T9" fmla="*/ 2147483647 h 5526"/>
              <a:gd name="T10" fmla="*/ 2147483647 w 9326"/>
              <a:gd name="T11" fmla="*/ 2147483647 h 5526"/>
              <a:gd name="T12" fmla="*/ 2147483647 w 9326"/>
              <a:gd name="T13" fmla="*/ 2147483647 h 5526"/>
              <a:gd name="T14" fmla="*/ 2147483647 w 9326"/>
              <a:gd name="T15" fmla="*/ 2147483647 h 5526"/>
              <a:gd name="T16" fmla="*/ 2147483647 w 9326"/>
              <a:gd name="T17" fmla="*/ 2147483647 h 5526"/>
              <a:gd name="T18" fmla="*/ 2147483647 w 9326"/>
              <a:gd name="T19" fmla="*/ 2147483647 h 5526"/>
              <a:gd name="T20" fmla="*/ 2147483647 w 9326"/>
              <a:gd name="T21" fmla="*/ 2147483647 h 5526"/>
              <a:gd name="T22" fmla="*/ 2147483647 w 9326"/>
              <a:gd name="T23" fmla="*/ 2147483647 h 5526"/>
              <a:gd name="T24" fmla="*/ 2147483647 w 9326"/>
              <a:gd name="T25" fmla="*/ 2147483647 h 5526"/>
              <a:gd name="T26" fmla="*/ 2147483647 w 9326"/>
              <a:gd name="T27" fmla="*/ 2147483647 h 5526"/>
              <a:gd name="T28" fmla="*/ 2147483647 w 9326"/>
              <a:gd name="T29" fmla="*/ 2147483647 h 5526"/>
              <a:gd name="T30" fmla="*/ 2147483647 w 9326"/>
              <a:gd name="T31" fmla="*/ 2147483647 h 5526"/>
              <a:gd name="T32" fmla="*/ 2147483647 w 9326"/>
              <a:gd name="T33" fmla="*/ 2147483647 h 5526"/>
              <a:gd name="T34" fmla="*/ 2147483647 w 9326"/>
              <a:gd name="T35" fmla="*/ 2147483647 h 5526"/>
              <a:gd name="T36" fmla="*/ 2147483647 w 9326"/>
              <a:gd name="T37" fmla="*/ 2147483647 h 5526"/>
              <a:gd name="T38" fmla="*/ 2147483647 w 9326"/>
              <a:gd name="T39" fmla="*/ 2147483647 h 5526"/>
              <a:gd name="T40" fmla="*/ 2147483647 w 9326"/>
              <a:gd name="T41" fmla="*/ 2147483647 h 5526"/>
              <a:gd name="T42" fmla="*/ 0 w 9326"/>
              <a:gd name="T43" fmla="*/ 2147483647 h 5526"/>
              <a:gd name="T44" fmla="*/ 2147483647 w 9326"/>
              <a:gd name="T45" fmla="*/ 2147483647 h 5526"/>
              <a:gd name="T46" fmla="*/ 2147483647 w 9326"/>
              <a:gd name="T47" fmla="*/ 2147483647 h 5526"/>
              <a:gd name="T48" fmla="*/ 2147483647 w 9326"/>
              <a:gd name="T49" fmla="*/ 2147483647 h 5526"/>
              <a:gd name="T50" fmla="*/ 2147483647 w 9326"/>
              <a:gd name="T51" fmla="*/ 2147483647 h 5526"/>
              <a:gd name="T52" fmla="*/ 2147483647 w 9326"/>
              <a:gd name="T53" fmla="*/ 2147483647 h 5526"/>
              <a:gd name="T54" fmla="*/ 2147483647 w 9326"/>
              <a:gd name="T55" fmla="*/ 2147483647 h 5526"/>
              <a:gd name="T56" fmla="*/ 2147483647 w 9326"/>
              <a:gd name="T57" fmla="*/ 2147483647 h 5526"/>
              <a:gd name="T58" fmla="*/ 2147483647 w 9326"/>
              <a:gd name="T59" fmla="*/ 2147483647 h 5526"/>
              <a:gd name="T60" fmla="*/ 2147483647 w 9326"/>
              <a:gd name="T61" fmla="*/ 2147483647 h 5526"/>
              <a:gd name="T62" fmla="*/ 2147483647 w 9326"/>
              <a:gd name="T63" fmla="*/ 2147483647 h 5526"/>
              <a:gd name="T64" fmla="*/ 2147483647 w 9326"/>
              <a:gd name="T65" fmla="*/ 2147483647 h 5526"/>
              <a:gd name="T66" fmla="*/ 2147483647 w 9326"/>
              <a:gd name="T67" fmla="*/ 2147483647 h 5526"/>
              <a:gd name="T68" fmla="*/ 2147483647 w 9326"/>
              <a:gd name="T69" fmla="*/ 2147483647 h 5526"/>
              <a:gd name="T70" fmla="*/ 2147483647 w 9326"/>
              <a:gd name="T71" fmla="*/ 2147483647 h 5526"/>
              <a:gd name="T72" fmla="*/ 2147483647 w 9326"/>
              <a:gd name="T73" fmla="*/ 2147483647 h 5526"/>
              <a:gd name="T74" fmla="*/ 2147483647 w 9326"/>
              <a:gd name="T75" fmla="*/ 0 h 55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26"/>
              <a:gd name="T115" fmla="*/ 0 h 5526"/>
              <a:gd name="T116" fmla="*/ 9326 w 9326"/>
              <a:gd name="T117" fmla="*/ 5526 h 55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26" h="5526">
                <a:moveTo>
                  <a:pt x="8994" y="0"/>
                </a:moveTo>
                <a:lnTo>
                  <a:pt x="8704" y="0"/>
                </a:lnTo>
                <a:lnTo>
                  <a:pt x="8496" y="12"/>
                </a:lnTo>
                <a:lnTo>
                  <a:pt x="8165" y="36"/>
                </a:lnTo>
                <a:lnTo>
                  <a:pt x="7824" y="62"/>
                </a:lnTo>
                <a:lnTo>
                  <a:pt x="7462" y="100"/>
                </a:lnTo>
                <a:lnTo>
                  <a:pt x="7250" y="130"/>
                </a:lnTo>
                <a:lnTo>
                  <a:pt x="6919" y="214"/>
                </a:lnTo>
                <a:lnTo>
                  <a:pt x="6670" y="296"/>
                </a:lnTo>
                <a:lnTo>
                  <a:pt x="6490" y="408"/>
                </a:lnTo>
                <a:lnTo>
                  <a:pt x="6389" y="564"/>
                </a:lnTo>
                <a:lnTo>
                  <a:pt x="6420" y="854"/>
                </a:lnTo>
                <a:lnTo>
                  <a:pt x="6420" y="997"/>
                </a:lnTo>
                <a:lnTo>
                  <a:pt x="6336" y="1126"/>
                </a:lnTo>
                <a:lnTo>
                  <a:pt x="6191" y="1246"/>
                </a:lnTo>
                <a:lnTo>
                  <a:pt x="5984" y="1352"/>
                </a:lnTo>
                <a:lnTo>
                  <a:pt x="5839" y="1400"/>
                </a:lnTo>
                <a:lnTo>
                  <a:pt x="5526" y="1518"/>
                </a:lnTo>
                <a:lnTo>
                  <a:pt x="5366" y="1563"/>
                </a:lnTo>
                <a:lnTo>
                  <a:pt x="5267" y="1630"/>
                </a:lnTo>
                <a:lnTo>
                  <a:pt x="5186" y="1681"/>
                </a:lnTo>
                <a:lnTo>
                  <a:pt x="5036" y="1795"/>
                </a:lnTo>
                <a:lnTo>
                  <a:pt x="4784" y="1965"/>
                </a:lnTo>
                <a:lnTo>
                  <a:pt x="4594" y="2192"/>
                </a:lnTo>
                <a:lnTo>
                  <a:pt x="4333" y="2447"/>
                </a:lnTo>
                <a:lnTo>
                  <a:pt x="4082" y="2680"/>
                </a:lnTo>
                <a:lnTo>
                  <a:pt x="3922" y="2896"/>
                </a:lnTo>
                <a:lnTo>
                  <a:pt x="3821" y="3066"/>
                </a:lnTo>
                <a:lnTo>
                  <a:pt x="3651" y="3253"/>
                </a:lnTo>
                <a:lnTo>
                  <a:pt x="3521" y="3395"/>
                </a:lnTo>
                <a:lnTo>
                  <a:pt x="3359" y="3498"/>
                </a:lnTo>
                <a:lnTo>
                  <a:pt x="3059" y="3679"/>
                </a:lnTo>
                <a:lnTo>
                  <a:pt x="2778" y="3747"/>
                </a:lnTo>
                <a:lnTo>
                  <a:pt x="2506" y="3782"/>
                </a:lnTo>
                <a:lnTo>
                  <a:pt x="2180" y="3812"/>
                </a:lnTo>
                <a:lnTo>
                  <a:pt x="2045" y="3964"/>
                </a:lnTo>
                <a:lnTo>
                  <a:pt x="1858" y="4111"/>
                </a:lnTo>
                <a:lnTo>
                  <a:pt x="1747" y="4199"/>
                </a:lnTo>
                <a:lnTo>
                  <a:pt x="1412" y="4330"/>
                </a:lnTo>
                <a:lnTo>
                  <a:pt x="1044" y="4449"/>
                </a:lnTo>
                <a:lnTo>
                  <a:pt x="695" y="4511"/>
                </a:lnTo>
                <a:lnTo>
                  <a:pt x="357" y="4543"/>
                </a:lnTo>
                <a:lnTo>
                  <a:pt x="4" y="4543"/>
                </a:lnTo>
                <a:lnTo>
                  <a:pt x="0" y="5514"/>
                </a:lnTo>
                <a:lnTo>
                  <a:pt x="9326" y="5526"/>
                </a:lnTo>
                <a:lnTo>
                  <a:pt x="9326" y="4305"/>
                </a:lnTo>
                <a:lnTo>
                  <a:pt x="8642" y="4269"/>
                </a:lnTo>
                <a:lnTo>
                  <a:pt x="8081" y="4234"/>
                </a:lnTo>
                <a:lnTo>
                  <a:pt x="7582" y="4187"/>
                </a:lnTo>
                <a:lnTo>
                  <a:pt x="7250" y="4116"/>
                </a:lnTo>
                <a:lnTo>
                  <a:pt x="6939" y="3973"/>
                </a:lnTo>
                <a:lnTo>
                  <a:pt x="6627" y="3747"/>
                </a:lnTo>
                <a:lnTo>
                  <a:pt x="6400" y="3487"/>
                </a:lnTo>
                <a:lnTo>
                  <a:pt x="6212" y="3225"/>
                </a:lnTo>
                <a:lnTo>
                  <a:pt x="6067" y="2941"/>
                </a:lnTo>
                <a:lnTo>
                  <a:pt x="6005" y="2585"/>
                </a:lnTo>
                <a:lnTo>
                  <a:pt x="6087" y="2313"/>
                </a:lnTo>
                <a:lnTo>
                  <a:pt x="6336" y="2099"/>
                </a:lnTo>
                <a:lnTo>
                  <a:pt x="6627" y="1851"/>
                </a:lnTo>
                <a:lnTo>
                  <a:pt x="6939" y="1696"/>
                </a:lnTo>
                <a:lnTo>
                  <a:pt x="7146" y="1518"/>
                </a:lnTo>
                <a:lnTo>
                  <a:pt x="7273" y="1312"/>
                </a:lnTo>
                <a:lnTo>
                  <a:pt x="7290" y="1205"/>
                </a:lnTo>
                <a:lnTo>
                  <a:pt x="7250" y="1103"/>
                </a:lnTo>
                <a:lnTo>
                  <a:pt x="7168" y="842"/>
                </a:lnTo>
                <a:lnTo>
                  <a:pt x="7084" y="676"/>
                </a:lnTo>
                <a:lnTo>
                  <a:pt x="7043" y="570"/>
                </a:lnTo>
                <a:lnTo>
                  <a:pt x="7177" y="384"/>
                </a:lnTo>
                <a:lnTo>
                  <a:pt x="7375" y="285"/>
                </a:lnTo>
                <a:lnTo>
                  <a:pt x="7624" y="226"/>
                </a:lnTo>
                <a:lnTo>
                  <a:pt x="7915" y="214"/>
                </a:lnTo>
                <a:lnTo>
                  <a:pt x="8185" y="190"/>
                </a:lnTo>
                <a:lnTo>
                  <a:pt x="8496" y="155"/>
                </a:lnTo>
                <a:lnTo>
                  <a:pt x="8953" y="119"/>
                </a:lnTo>
                <a:lnTo>
                  <a:pt x="8933" y="0"/>
                </a:lnTo>
                <a:lnTo>
                  <a:pt x="8994" y="0"/>
                </a:lnTo>
                <a:close/>
              </a:path>
            </a:pathLst>
          </a:custGeom>
          <a:blipFill dpi="0" rotWithShape="0">
            <a:blip r:embed="rId4"/>
            <a:srcRect/>
            <a:tile tx="0" ty="0" sx="100000" sy="100000" flip="none" algn="tl"/>
          </a:blipFill>
          <a:ln w="9525">
            <a:solidFill>
              <a:srgbClr val="FFFFFF"/>
            </a:solidFill>
            <a:prstDash val="solid"/>
            <a:round/>
            <a:headEnd/>
            <a:tailEnd/>
          </a:ln>
        </p:spPr>
        <p:txBody>
          <a:bodyPr/>
          <a:lstStyle/>
          <a:p>
            <a:pPr defTabSz="914400"/>
            <a:endParaRPr lang="en-US">
              <a:solidFill>
                <a:prstClr val="black"/>
              </a:solidFill>
            </a:endParaRPr>
          </a:p>
        </p:txBody>
      </p:sp>
      <p:sp>
        <p:nvSpPr>
          <p:cNvPr id="27653" name="Freeform 10"/>
          <p:cNvSpPr>
            <a:spLocks/>
          </p:cNvSpPr>
          <p:nvPr/>
        </p:nvSpPr>
        <p:spPr bwMode="auto">
          <a:xfrm>
            <a:off x="2822575" y="2941638"/>
            <a:ext cx="2274888" cy="1608137"/>
          </a:xfrm>
          <a:custGeom>
            <a:avLst/>
            <a:gdLst>
              <a:gd name="T0" fmla="*/ 2147483647 w 2866"/>
              <a:gd name="T1" fmla="*/ 2147483647 h 2025"/>
              <a:gd name="T2" fmla="*/ 2147483647 w 2866"/>
              <a:gd name="T3" fmla="*/ 0 h 2025"/>
              <a:gd name="T4" fmla="*/ 2147483647 w 2866"/>
              <a:gd name="T5" fmla="*/ 2147483647 h 2025"/>
              <a:gd name="T6" fmla="*/ 2147483647 w 2866"/>
              <a:gd name="T7" fmla="*/ 2147483647 h 2025"/>
              <a:gd name="T8" fmla="*/ 2147483647 w 2866"/>
              <a:gd name="T9" fmla="*/ 2147483647 h 2025"/>
              <a:gd name="T10" fmla="*/ 2147483647 w 2866"/>
              <a:gd name="T11" fmla="*/ 2147483647 h 2025"/>
              <a:gd name="T12" fmla="*/ 2147483647 w 2866"/>
              <a:gd name="T13" fmla="*/ 2147483647 h 2025"/>
              <a:gd name="T14" fmla="*/ 2147483647 w 2866"/>
              <a:gd name="T15" fmla="*/ 2147483647 h 2025"/>
              <a:gd name="T16" fmla="*/ 2147483647 w 2866"/>
              <a:gd name="T17" fmla="*/ 2147483647 h 2025"/>
              <a:gd name="T18" fmla="*/ 0 w 2866"/>
              <a:gd name="T19" fmla="*/ 2147483647 h 2025"/>
              <a:gd name="T20" fmla="*/ 2147483647 w 2866"/>
              <a:gd name="T21" fmla="*/ 2147483647 h 2025"/>
              <a:gd name="T22" fmla="*/ 2147483647 w 2866"/>
              <a:gd name="T23" fmla="*/ 2147483647 h 2025"/>
              <a:gd name="T24" fmla="*/ 2147483647 w 2866"/>
              <a:gd name="T25" fmla="*/ 2147483647 h 2025"/>
              <a:gd name="T26" fmla="*/ 2147483647 w 2866"/>
              <a:gd name="T27" fmla="*/ 2147483647 h 2025"/>
              <a:gd name="T28" fmla="*/ 2147483647 w 2866"/>
              <a:gd name="T29" fmla="*/ 2147483647 h 2025"/>
              <a:gd name="T30" fmla="*/ 2147483647 w 2866"/>
              <a:gd name="T31" fmla="*/ 2147483647 h 2025"/>
              <a:gd name="T32" fmla="*/ 2147483647 w 2866"/>
              <a:gd name="T33" fmla="*/ 2147483647 h 2025"/>
              <a:gd name="T34" fmla="*/ 2147483647 w 2866"/>
              <a:gd name="T35" fmla="*/ 2147483647 h 2025"/>
              <a:gd name="T36" fmla="*/ 2147483647 w 2866"/>
              <a:gd name="T37" fmla="*/ 2147483647 h 2025"/>
              <a:gd name="T38" fmla="*/ 2147483647 w 2866"/>
              <a:gd name="T39" fmla="*/ 2147483647 h 20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66"/>
              <a:gd name="T61" fmla="*/ 0 h 2025"/>
              <a:gd name="T62" fmla="*/ 2866 w 2866"/>
              <a:gd name="T63" fmla="*/ 2025 h 20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66" h="2025">
                <a:moveTo>
                  <a:pt x="2866" y="21"/>
                </a:moveTo>
                <a:lnTo>
                  <a:pt x="2068" y="0"/>
                </a:lnTo>
                <a:lnTo>
                  <a:pt x="1516" y="68"/>
                </a:lnTo>
                <a:lnTo>
                  <a:pt x="1144" y="202"/>
                </a:lnTo>
                <a:lnTo>
                  <a:pt x="665" y="494"/>
                </a:lnTo>
                <a:lnTo>
                  <a:pt x="374" y="772"/>
                </a:lnTo>
                <a:lnTo>
                  <a:pt x="186" y="1183"/>
                </a:lnTo>
                <a:lnTo>
                  <a:pt x="63" y="1491"/>
                </a:lnTo>
                <a:lnTo>
                  <a:pt x="32" y="1682"/>
                </a:lnTo>
                <a:lnTo>
                  <a:pt x="0" y="2025"/>
                </a:lnTo>
                <a:lnTo>
                  <a:pt x="332" y="1586"/>
                </a:lnTo>
                <a:lnTo>
                  <a:pt x="581" y="1324"/>
                </a:lnTo>
                <a:lnTo>
                  <a:pt x="800" y="1023"/>
                </a:lnTo>
                <a:lnTo>
                  <a:pt x="1100" y="792"/>
                </a:lnTo>
                <a:lnTo>
                  <a:pt x="1370" y="590"/>
                </a:lnTo>
                <a:lnTo>
                  <a:pt x="1806" y="364"/>
                </a:lnTo>
                <a:lnTo>
                  <a:pt x="2134" y="209"/>
                </a:lnTo>
                <a:lnTo>
                  <a:pt x="2492" y="105"/>
                </a:lnTo>
                <a:lnTo>
                  <a:pt x="2804" y="33"/>
                </a:lnTo>
                <a:lnTo>
                  <a:pt x="2866" y="21"/>
                </a:lnTo>
                <a:close/>
              </a:path>
            </a:pathLst>
          </a:custGeom>
          <a:blipFill dpi="0" rotWithShape="0">
            <a:blip r:embed="rId5"/>
            <a:srcRect/>
            <a:tile tx="0" ty="0" sx="100000" sy="100000" flip="none" algn="tl"/>
          </a:blipFill>
          <a:ln w="9525">
            <a:solidFill>
              <a:srgbClr val="FFFFFF"/>
            </a:solidFill>
            <a:prstDash val="solid"/>
            <a:round/>
            <a:headEnd/>
            <a:tailEnd/>
          </a:ln>
        </p:spPr>
        <p:txBody>
          <a:bodyPr/>
          <a:lstStyle/>
          <a:p>
            <a:pPr defTabSz="914400"/>
            <a:endParaRPr lang="en-US">
              <a:solidFill>
                <a:prstClr val="black"/>
              </a:solidFill>
            </a:endParaRPr>
          </a:p>
        </p:txBody>
      </p:sp>
      <p:sp>
        <p:nvSpPr>
          <p:cNvPr id="27654" name="Freeform 11"/>
          <p:cNvSpPr>
            <a:spLocks/>
          </p:cNvSpPr>
          <p:nvPr/>
        </p:nvSpPr>
        <p:spPr bwMode="auto">
          <a:xfrm>
            <a:off x="960438" y="1716088"/>
            <a:ext cx="7104062" cy="3614737"/>
          </a:xfrm>
          <a:custGeom>
            <a:avLst/>
            <a:gdLst>
              <a:gd name="T0" fmla="*/ 2147483647 w 8949"/>
              <a:gd name="T1" fmla="*/ 0 h 4555"/>
              <a:gd name="T2" fmla="*/ 2147483647 w 8949"/>
              <a:gd name="T3" fmla="*/ 2147483647 h 4555"/>
              <a:gd name="T4" fmla="*/ 2147483647 w 8949"/>
              <a:gd name="T5" fmla="*/ 2147483647 h 4555"/>
              <a:gd name="T6" fmla="*/ 2147483647 w 8949"/>
              <a:gd name="T7" fmla="*/ 2147483647 h 4555"/>
              <a:gd name="T8" fmla="*/ 2147483647 w 8949"/>
              <a:gd name="T9" fmla="*/ 2147483647 h 4555"/>
              <a:gd name="T10" fmla="*/ 2147483647 w 8949"/>
              <a:gd name="T11" fmla="*/ 2147483647 h 4555"/>
              <a:gd name="T12" fmla="*/ 2147483647 w 8949"/>
              <a:gd name="T13" fmla="*/ 2147483647 h 4555"/>
              <a:gd name="T14" fmla="*/ 2147483647 w 8949"/>
              <a:gd name="T15" fmla="*/ 2147483647 h 4555"/>
              <a:gd name="T16" fmla="*/ 2147483647 w 8949"/>
              <a:gd name="T17" fmla="*/ 2147483647 h 4555"/>
              <a:gd name="T18" fmla="*/ 2147483647 w 8949"/>
              <a:gd name="T19" fmla="*/ 2147483647 h 4555"/>
              <a:gd name="T20" fmla="*/ 2147483647 w 8949"/>
              <a:gd name="T21" fmla="*/ 2147483647 h 4555"/>
              <a:gd name="T22" fmla="*/ 2147483647 w 8949"/>
              <a:gd name="T23" fmla="*/ 2147483647 h 4555"/>
              <a:gd name="T24" fmla="*/ 2147483647 w 8949"/>
              <a:gd name="T25" fmla="*/ 2147483647 h 4555"/>
              <a:gd name="T26" fmla="*/ 2147483647 w 8949"/>
              <a:gd name="T27" fmla="*/ 2147483647 h 4555"/>
              <a:gd name="T28" fmla="*/ 2147483647 w 8949"/>
              <a:gd name="T29" fmla="*/ 2147483647 h 4555"/>
              <a:gd name="T30" fmla="*/ 2147483647 w 8949"/>
              <a:gd name="T31" fmla="*/ 2147483647 h 4555"/>
              <a:gd name="T32" fmla="*/ 2147483647 w 8949"/>
              <a:gd name="T33" fmla="*/ 2147483647 h 4555"/>
              <a:gd name="T34" fmla="*/ 2147483647 w 8949"/>
              <a:gd name="T35" fmla="*/ 2147483647 h 4555"/>
              <a:gd name="T36" fmla="*/ 2147483647 w 8949"/>
              <a:gd name="T37" fmla="*/ 2147483647 h 4555"/>
              <a:gd name="T38" fmla="*/ 2147483647 w 8949"/>
              <a:gd name="T39" fmla="*/ 2147483647 h 4555"/>
              <a:gd name="T40" fmla="*/ 2147483647 w 8949"/>
              <a:gd name="T41" fmla="*/ 2147483647 h 4555"/>
              <a:gd name="T42" fmla="*/ 2147483647 w 8949"/>
              <a:gd name="T43" fmla="*/ 2147483647 h 4555"/>
              <a:gd name="T44" fmla="*/ 2147483647 w 8949"/>
              <a:gd name="T45" fmla="*/ 2147483647 h 4555"/>
              <a:gd name="T46" fmla="*/ 2147483647 w 8949"/>
              <a:gd name="T47" fmla="*/ 2147483647 h 4555"/>
              <a:gd name="T48" fmla="*/ 2147483647 w 8949"/>
              <a:gd name="T49" fmla="*/ 2147483647 h 4555"/>
              <a:gd name="T50" fmla="*/ 2147483647 w 8949"/>
              <a:gd name="T51" fmla="*/ 2147483647 h 4555"/>
              <a:gd name="T52" fmla="*/ 2147483647 w 8949"/>
              <a:gd name="T53" fmla="*/ 2147483647 h 4555"/>
              <a:gd name="T54" fmla="*/ 2147483647 w 8949"/>
              <a:gd name="T55" fmla="*/ 2147483647 h 4555"/>
              <a:gd name="T56" fmla="*/ 2147483647 w 8949"/>
              <a:gd name="T57" fmla="*/ 2147483647 h 4555"/>
              <a:gd name="T58" fmla="*/ 2147483647 w 8949"/>
              <a:gd name="T59" fmla="*/ 2147483647 h 4555"/>
              <a:gd name="T60" fmla="*/ 2147483647 w 8949"/>
              <a:gd name="T61" fmla="*/ 2147483647 h 4555"/>
              <a:gd name="T62" fmla="*/ 2147483647 w 8949"/>
              <a:gd name="T63" fmla="*/ 2147483647 h 4555"/>
              <a:gd name="T64" fmla="*/ 2147483647 w 8949"/>
              <a:gd name="T65" fmla="*/ 2147483647 h 4555"/>
              <a:gd name="T66" fmla="*/ 2147483647 w 8949"/>
              <a:gd name="T67" fmla="*/ 2147483647 h 4555"/>
              <a:gd name="T68" fmla="*/ 2147483647 w 8949"/>
              <a:gd name="T69" fmla="*/ 2147483647 h 4555"/>
              <a:gd name="T70" fmla="*/ 2147483647 w 8949"/>
              <a:gd name="T71" fmla="*/ 2147483647 h 4555"/>
              <a:gd name="T72" fmla="*/ 2147483647 w 8949"/>
              <a:gd name="T73" fmla="*/ 2147483647 h 4555"/>
              <a:gd name="T74" fmla="*/ 2147483647 w 8949"/>
              <a:gd name="T75" fmla="*/ 2147483647 h 4555"/>
              <a:gd name="T76" fmla="*/ 2147483647 w 8949"/>
              <a:gd name="T77" fmla="*/ 2147483647 h 4555"/>
              <a:gd name="T78" fmla="*/ 2147483647 w 8949"/>
              <a:gd name="T79" fmla="*/ 2147483647 h 4555"/>
              <a:gd name="T80" fmla="*/ 2147483647 w 8949"/>
              <a:gd name="T81" fmla="*/ 2147483647 h 4555"/>
              <a:gd name="T82" fmla="*/ 2147483647 w 8949"/>
              <a:gd name="T83" fmla="*/ 2147483647 h 4555"/>
              <a:gd name="T84" fmla="*/ 2147483647 w 8949"/>
              <a:gd name="T85" fmla="*/ 2147483647 h 4555"/>
              <a:gd name="T86" fmla="*/ 2147483647 w 8949"/>
              <a:gd name="T87" fmla="*/ 2147483647 h 4555"/>
              <a:gd name="T88" fmla="*/ 2147483647 w 8949"/>
              <a:gd name="T89" fmla="*/ 2147483647 h 4555"/>
              <a:gd name="T90" fmla="*/ 2147483647 w 8949"/>
              <a:gd name="T91" fmla="*/ 2147483647 h 4555"/>
              <a:gd name="T92" fmla="*/ 2147483647 w 8949"/>
              <a:gd name="T93" fmla="*/ 2147483647 h 4555"/>
              <a:gd name="T94" fmla="*/ 2147483647 w 8949"/>
              <a:gd name="T95" fmla="*/ 2147483647 h 4555"/>
              <a:gd name="T96" fmla="*/ 2147483647 w 8949"/>
              <a:gd name="T97" fmla="*/ 2147483647 h 4555"/>
              <a:gd name="T98" fmla="*/ 2147483647 w 8949"/>
              <a:gd name="T99" fmla="*/ 2147483647 h 4555"/>
              <a:gd name="T100" fmla="*/ 2147483647 w 8949"/>
              <a:gd name="T101" fmla="*/ 2147483647 h 4555"/>
              <a:gd name="T102" fmla="*/ 2147483647 w 8949"/>
              <a:gd name="T103" fmla="*/ 2147483647 h 4555"/>
              <a:gd name="T104" fmla="*/ 2147483647 w 8949"/>
              <a:gd name="T105" fmla="*/ 2147483647 h 4555"/>
              <a:gd name="T106" fmla="*/ 2147483647 w 8949"/>
              <a:gd name="T107" fmla="*/ 2147483647 h 4555"/>
              <a:gd name="T108" fmla="*/ 2147483647 w 8949"/>
              <a:gd name="T109" fmla="*/ 2147483647 h 4555"/>
              <a:gd name="T110" fmla="*/ 2147483647 w 8949"/>
              <a:gd name="T111" fmla="*/ 2147483647 h 4555"/>
              <a:gd name="T112" fmla="*/ 0 w 8949"/>
              <a:gd name="T113" fmla="*/ 2147483647 h 45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49"/>
              <a:gd name="T172" fmla="*/ 0 h 4555"/>
              <a:gd name="T173" fmla="*/ 8949 w 8949"/>
              <a:gd name="T174" fmla="*/ 4555 h 45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49" h="4555">
                <a:moveTo>
                  <a:pt x="8949" y="0"/>
                </a:moveTo>
                <a:lnTo>
                  <a:pt x="8177" y="48"/>
                </a:lnTo>
                <a:lnTo>
                  <a:pt x="7659" y="90"/>
                </a:lnTo>
                <a:lnTo>
                  <a:pt x="7225" y="142"/>
                </a:lnTo>
                <a:lnTo>
                  <a:pt x="7216" y="139"/>
                </a:lnTo>
                <a:lnTo>
                  <a:pt x="7194" y="138"/>
                </a:lnTo>
                <a:lnTo>
                  <a:pt x="7118" y="153"/>
                </a:lnTo>
                <a:lnTo>
                  <a:pt x="6896" y="221"/>
                </a:lnTo>
                <a:lnTo>
                  <a:pt x="6673" y="305"/>
                </a:lnTo>
                <a:lnTo>
                  <a:pt x="6554" y="363"/>
                </a:lnTo>
                <a:lnTo>
                  <a:pt x="6455" y="453"/>
                </a:lnTo>
                <a:lnTo>
                  <a:pt x="6364" y="546"/>
                </a:lnTo>
                <a:lnTo>
                  <a:pt x="6353" y="622"/>
                </a:lnTo>
                <a:lnTo>
                  <a:pt x="6352" y="663"/>
                </a:lnTo>
                <a:lnTo>
                  <a:pt x="6352" y="683"/>
                </a:lnTo>
                <a:lnTo>
                  <a:pt x="6354" y="700"/>
                </a:lnTo>
                <a:lnTo>
                  <a:pt x="6416" y="949"/>
                </a:lnTo>
                <a:lnTo>
                  <a:pt x="6395" y="996"/>
                </a:lnTo>
                <a:lnTo>
                  <a:pt x="6342" y="1079"/>
                </a:lnTo>
                <a:lnTo>
                  <a:pt x="6281" y="1160"/>
                </a:lnTo>
                <a:lnTo>
                  <a:pt x="6229" y="1210"/>
                </a:lnTo>
                <a:lnTo>
                  <a:pt x="6109" y="1288"/>
                </a:lnTo>
                <a:lnTo>
                  <a:pt x="5980" y="1364"/>
                </a:lnTo>
                <a:lnTo>
                  <a:pt x="5710" y="1447"/>
                </a:lnTo>
                <a:lnTo>
                  <a:pt x="5463" y="1513"/>
                </a:lnTo>
                <a:lnTo>
                  <a:pt x="5158" y="1574"/>
                </a:lnTo>
                <a:lnTo>
                  <a:pt x="4854" y="1635"/>
                </a:lnTo>
                <a:lnTo>
                  <a:pt x="4610" y="1708"/>
                </a:lnTo>
                <a:lnTo>
                  <a:pt x="3820" y="2039"/>
                </a:lnTo>
                <a:lnTo>
                  <a:pt x="3709" y="2109"/>
                </a:lnTo>
                <a:lnTo>
                  <a:pt x="3587" y="2213"/>
                </a:lnTo>
                <a:lnTo>
                  <a:pt x="3468" y="2318"/>
                </a:lnTo>
                <a:lnTo>
                  <a:pt x="3363" y="2396"/>
                </a:lnTo>
                <a:lnTo>
                  <a:pt x="3220" y="2508"/>
                </a:lnTo>
                <a:lnTo>
                  <a:pt x="3079" y="2662"/>
                </a:lnTo>
                <a:lnTo>
                  <a:pt x="2845" y="2953"/>
                </a:lnTo>
                <a:lnTo>
                  <a:pt x="2672" y="3141"/>
                </a:lnTo>
                <a:lnTo>
                  <a:pt x="2580" y="3247"/>
                </a:lnTo>
                <a:lnTo>
                  <a:pt x="2516" y="3336"/>
                </a:lnTo>
                <a:lnTo>
                  <a:pt x="2393" y="3517"/>
                </a:lnTo>
                <a:lnTo>
                  <a:pt x="2262" y="3701"/>
                </a:lnTo>
                <a:lnTo>
                  <a:pt x="2141" y="3859"/>
                </a:lnTo>
                <a:lnTo>
                  <a:pt x="1979" y="4008"/>
                </a:lnTo>
                <a:lnTo>
                  <a:pt x="1831" y="4119"/>
                </a:lnTo>
                <a:lnTo>
                  <a:pt x="1743" y="4178"/>
                </a:lnTo>
                <a:lnTo>
                  <a:pt x="1661" y="4221"/>
                </a:lnTo>
                <a:lnTo>
                  <a:pt x="1467" y="4306"/>
                </a:lnTo>
                <a:lnTo>
                  <a:pt x="1267" y="4388"/>
                </a:lnTo>
                <a:lnTo>
                  <a:pt x="829" y="4495"/>
                </a:lnTo>
                <a:lnTo>
                  <a:pt x="630" y="4519"/>
                </a:lnTo>
                <a:lnTo>
                  <a:pt x="509" y="4543"/>
                </a:lnTo>
                <a:lnTo>
                  <a:pt x="482" y="4539"/>
                </a:lnTo>
                <a:lnTo>
                  <a:pt x="453" y="4539"/>
                </a:lnTo>
                <a:lnTo>
                  <a:pt x="415" y="4543"/>
                </a:lnTo>
                <a:lnTo>
                  <a:pt x="260" y="4552"/>
                </a:lnTo>
                <a:lnTo>
                  <a:pt x="123" y="4552"/>
                </a:lnTo>
                <a:lnTo>
                  <a:pt x="0" y="455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endParaRPr>
          </a:p>
        </p:txBody>
      </p:sp>
      <p:sp>
        <p:nvSpPr>
          <p:cNvPr id="27655" name="Freeform 12"/>
          <p:cNvSpPr>
            <a:spLocks/>
          </p:cNvSpPr>
          <p:nvPr/>
        </p:nvSpPr>
        <p:spPr bwMode="auto">
          <a:xfrm>
            <a:off x="5688013" y="1819275"/>
            <a:ext cx="2673350" cy="3332163"/>
          </a:xfrm>
          <a:custGeom>
            <a:avLst/>
            <a:gdLst>
              <a:gd name="T0" fmla="*/ 2147483647 w 3367"/>
              <a:gd name="T1" fmla="*/ 0 h 4198"/>
              <a:gd name="T2" fmla="*/ 2147483647 w 3367"/>
              <a:gd name="T3" fmla="*/ 2147483647 h 4198"/>
              <a:gd name="T4" fmla="*/ 2147483647 w 3367"/>
              <a:gd name="T5" fmla="*/ 2147483647 h 4198"/>
              <a:gd name="T6" fmla="*/ 2147483647 w 3367"/>
              <a:gd name="T7" fmla="*/ 2147483647 h 4198"/>
              <a:gd name="T8" fmla="*/ 2147483647 w 3367"/>
              <a:gd name="T9" fmla="*/ 2147483647 h 4198"/>
              <a:gd name="T10" fmla="*/ 2147483647 w 3367"/>
              <a:gd name="T11" fmla="*/ 2147483647 h 4198"/>
              <a:gd name="T12" fmla="*/ 2147483647 w 3367"/>
              <a:gd name="T13" fmla="*/ 2147483647 h 4198"/>
              <a:gd name="T14" fmla="*/ 2147483647 w 3367"/>
              <a:gd name="T15" fmla="*/ 2147483647 h 4198"/>
              <a:gd name="T16" fmla="*/ 2147483647 w 3367"/>
              <a:gd name="T17" fmla="*/ 2147483647 h 4198"/>
              <a:gd name="T18" fmla="*/ 2147483647 w 3367"/>
              <a:gd name="T19" fmla="*/ 2147483647 h 4198"/>
              <a:gd name="T20" fmla="*/ 2147483647 w 3367"/>
              <a:gd name="T21" fmla="*/ 2147483647 h 4198"/>
              <a:gd name="T22" fmla="*/ 2147483647 w 3367"/>
              <a:gd name="T23" fmla="*/ 2147483647 h 4198"/>
              <a:gd name="T24" fmla="*/ 2147483647 w 3367"/>
              <a:gd name="T25" fmla="*/ 2147483647 h 4198"/>
              <a:gd name="T26" fmla="*/ 2147483647 w 3367"/>
              <a:gd name="T27" fmla="*/ 2147483647 h 4198"/>
              <a:gd name="T28" fmla="*/ 2147483647 w 3367"/>
              <a:gd name="T29" fmla="*/ 2147483647 h 4198"/>
              <a:gd name="T30" fmla="*/ 2147483647 w 3367"/>
              <a:gd name="T31" fmla="*/ 2147483647 h 4198"/>
              <a:gd name="T32" fmla="*/ 2147483647 w 3367"/>
              <a:gd name="T33" fmla="*/ 2147483647 h 4198"/>
              <a:gd name="T34" fmla="*/ 2147483647 w 3367"/>
              <a:gd name="T35" fmla="*/ 2147483647 h 4198"/>
              <a:gd name="T36" fmla="*/ 2147483647 w 3367"/>
              <a:gd name="T37" fmla="*/ 2147483647 h 4198"/>
              <a:gd name="T38" fmla="*/ 2147483647 w 3367"/>
              <a:gd name="T39" fmla="*/ 2147483647 h 4198"/>
              <a:gd name="T40" fmla="*/ 2147483647 w 3367"/>
              <a:gd name="T41" fmla="*/ 2147483647 h 4198"/>
              <a:gd name="T42" fmla="*/ 2147483647 w 3367"/>
              <a:gd name="T43" fmla="*/ 2147483647 h 4198"/>
              <a:gd name="T44" fmla="*/ 2147483647 w 3367"/>
              <a:gd name="T45" fmla="*/ 2147483647 h 4198"/>
              <a:gd name="T46" fmla="*/ 2147483647 w 3367"/>
              <a:gd name="T47" fmla="*/ 2147483647 h 4198"/>
              <a:gd name="T48" fmla="*/ 2147483647 w 3367"/>
              <a:gd name="T49" fmla="*/ 2147483647 h 4198"/>
              <a:gd name="T50" fmla="*/ 2147483647 w 3367"/>
              <a:gd name="T51" fmla="*/ 2147483647 h 4198"/>
              <a:gd name="T52" fmla="*/ 2147483647 w 3367"/>
              <a:gd name="T53" fmla="*/ 2147483647 h 4198"/>
              <a:gd name="T54" fmla="*/ 2147483647 w 3367"/>
              <a:gd name="T55" fmla="*/ 2147483647 h 4198"/>
              <a:gd name="T56" fmla="*/ 2147483647 w 3367"/>
              <a:gd name="T57" fmla="*/ 2147483647 h 4198"/>
              <a:gd name="T58" fmla="*/ 1501644555 w 3367"/>
              <a:gd name="T59" fmla="*/ 2147483647 h 4198"/>
              <a:gd name="T60" fmla="*/ 0 w 3367"/>
              <a:gd name="T61" fmla="*/ 2147483647 h 4198"/>
              <a:gd name="T62" fmla="*/ 0 w 3367"/>
              <a:gd name="T63" fmla="*/ 2147483647 h 4198"/>
              <a:gd name="T64" fmla="*/ 0 w 3367"/>
              <a:gd name="T65" fmla="*/ 2147483647 h 4198"/>
              <a:gd name="T66" fmla="*/ 2147483647 w 3367"/>
              <a:gd name="T67" fmla="*/ 2147483647 h 4198"/>
              <a:gd name="T68" fmla="*/ 2147483647 w 3367"/>
              <a:gd name="T69" fmla="*/ 2147483647 h 4198"/>
              <a:gd name="T70" fmla="*/ 2147483647 w 3367"/>
              <a:gd name="T71" fmla="*/ 2147483647 h 4198"/>
              <a:gd name="T72" fmla="*/ 2147483647 w 3367"/>
              <a:gd name="T73" fmla="*/ 2147483647 h 4198"/>
              <a:gd name="T74" fmla="*/ 2147483647 w 3367"/>
              <a:gd name="T75" fmla="*/ 2147483647 h 4198"/>
              <a:gd name="T76" fmla="*/ 2147483647 w 3367"/>
              <a:gd name="T77" fmla="*/ 2147483647 h 4198"/>
              <a:gd name="T78" fmla="*/ 2147483647 w 3367"/>
              <a:gd name="T79" fmla="*/ 2147483647 h 4198"/>
              <a:gd name="T80" fmla="*/ 2147483647 w 3367"/>
              <a:gd name="T81" fmla="*/ 2147483647 h 4198"/>
              <a:gd name="T82" fmla="*/ 2147483647 w 3367"/>
              <a:gd name="T83" fmla="*/ 2147483647 h 4198"/>
              <a:gd name="T84" fmla="*/ 2147483647 w 3367"/>
              <a:gd name="T85" fmla="*/ 2147483647 h 4198"/>
              <a:gd name="T86" fmla="*/ 2147483647 w 3367"/>
              <a:gd name="T87" fmla="*/ 2147483647 h 4198"/>
              <a:gd name="T88" fmla="*/ 2147483647 w 3367"/>
              <a:gd name="T89" fmla="*/ 2147483647 h 4198"/>
              <a:gd name="T90" fmla="*/ 2147483647 w 3367"/>
              <a:gd name="T91" fmla="*/ 2147483647 h 4198"/>
              <a:gd name="T92" fmla="*/ 2147483647 w 3367"/>
              <a:gd name="T93" fmla="*/ 2147483647 h 419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67"/>
              <a:gd name="T142" fmla="*/ 0 h 4198"/>
              <a:gd name="T143" fmla="*/ 3367 w 3367"/>
              <a:gd name="T144" fmla="*/ 4198 h 419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67" h="4198">
                <a:moveTo>
                  <a:pt x="2952" y="0"/>
                </a:moveTo>
                <a:lnTo>
                  <a:pt x="2596" y="18"/>
                </a:lnTo>
                <a:lnTo>
                  <a:pt x="2097" y="63"/>
                </a:lnTo>
                <a:lnTo>
                  <a:pt x="1881" y="83"/>
                </a:lnTo>
                <a:lnTo>
                  <a:pt x="1664" y="107"/>
                </a:lnTo>
                <a:lnTo>
                  <a:pt x="1493" y="145"/>
                </a:lnTo>
                <a:lnTo>
                  <a:pt x="1327" y="195"/>
                </a:lnTo>
                <a:lnTo>
                  <a:pt x="1233" y="242"/>
                </a:lnTo>
                <a:lnTo>
                  <a:pt x="1155" y="299"/>
                </a:lnTo>
                <a:lnTo>
                  <a:pt x="1077" y="440"/>
                </a:lnTo>
                <a:lnTo>
                  <a:pt x="1076" y="458"/>
                </a:lnTo>
                <a:lnTo>
                  <a:pt x="1081" y="484"/>
                </a:lnTo>
                <a:lnTo>
                  <a:pt x="1105" y="546"/>
                </a:lnTo>
                <a:lnTo>
                  <a:pt x="1165" y="665"/>
                </a:lnTo>
                <a:lnTo>
                  <a:pt x="1228" y="807"/>
                </a:lnTo>
                <a:lnTo>
                  <a:pt x="1269" y="972"/>
                </a:lnTo>
                <a:lnTo>
                  <a:pt x="1290" y="1053"/>
                </a:lnTo>
                <a:lnTo>
                  <a:pt x="1296" y="1098"/>
                </a:lnTo>
                <a:lnTo>
                  <a:pt x="1297" y="1117"/>
                </a:lnTo>
                <a:lnTo>
                  <a:pt x="1297" y="1137"/>
                </a:lnTo>
                <a:lnTo>
                  <a:pt x="1282" y="1208"/>
                </a:lnTo>
                <a:lnTo>
                  <a:pt x="1248" y="1281"/>
                </a:lnTo>
                <a:lnTo>
                  <a:pt x="1191" y="1358"/>
                </a:lnTo>
                <a:lnTo>
                  <a:pt x="1114" y="1431"/>
                </a:lnTo>
                <a:lnTo>
                  <a:pt x="834" y="1623"/>
                </a:lnTo>
                <a:lnTo>
                  <a:pt x="539" y="1807"/>
                </a:lnTo>
                <a:lnTo>
                  <a:pt x="319" y="1988"/>
                </a:lnTo>
                <a:lnTo>
                  <a:pt x="113" y="2172"/>
                </a:lnTo>
                <a:lnTo>
                  <a:pt x="55" y="2291"/>
                </a:lnTo>
                <a:lnTo>
                  <a:pt x="3" y="2418"/>
                </a:lnTo>
                <a:lnTo>
                  <a:pt x="0" y="2437"/>
                </a:lnTo>
                <a:lnTo>
                  <a:pt x="0" y="2451"/>
                </a:lnTo>
                <a:lnTo>
                  <a:pt x="0" y="2468"/>
                </a:lnTo>
                <a:lnTo>
                  <a:pt x="12" y="2548"/>
                </a:lnTo>
                <a:lnTo>
                  <a:pt x="44" y="2680"/>
                </a:lnTo>
                <a:lnTo>
                  <a:pt x="99" y="2846"/>
                </a:lnTo>
                <a:lnTo>
                  <a:pt x="169" y="3024"/>
                </a:lnTo>
                <a:lnTo>
                  <a:pt x="419" y="3379"/>
                </a:lnTo>
                <a:lnTo>
                  <a:pt x="536" y="3531"/>
                </a:lnTo>
                <a:lnTo>
                  <a:pt x="693" y="3674"/>
                </a:lnTo>
                <a:lnTo>
                  <a:pt x="917" y="3830"/>
                </a:lnTo>
                <a:lnTo>
                  <a:pt x="1113" y="3933"/>
                </a:lnTo>
                <a:lnTo>
                  <a:pt x="1332" y="4020"/>
                </a:lnTo>
                <a:lnTo>
                  <a:pt x="1726" y="4080"/>
                </a:lnTo>
                <a:lnTo>
                  <a:pt x="2133" y="4120"/>
                </a:lnTo>
                <a:lnTo>
                  <a:pt x="2910" y="4161"/>
                </a:lnTo>
                <a:lnTo>
                  <a:pt x="3367" y="4198"/>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endParaRPr>
          </a:p>
        </p:txBody>
      </p:sp>
      <p:sp>
        <p:nvSpPr>
          <p:cNvPr id="27656" name="Freeform 13"/>
          <p:cNvSpPr>
            <a:spLocks/>
          </p:cNvSpPr>
          <p:nvPr/>
        </p:nvSpPr>
        <p:spPr bwMode="auto">
          <a:xfrm>
            <a:off x="2697163" y="2878138"/>
            <a:ext cx="2736850" cy="1866900"/>
          </a:xfrm>
          <a:custGeom>
            <a:avLst/>
            <a:gdLst>
              <a:gd name="T0" fmla="*/ 2147483647 w 3450"/>
              <a:gd name="T1" fmla="*/ 0 h 2354"/>
              <a:gd name="T2" fmla="*/ 2147483647 w 3450"/>
              <a:gd name="T3" fmla="*/ 2147483647 h 2354"/>
              <a:gd name="T4" fmla="*/ 2147483647 w 3450"/>
              <a:gd name="T5" fmla="*/ 2147483647 h 2354"/>
              <a:gd name="T6" fmla="*/ 2147483647 w 3450"/>
              <a:gd name="T7" fmla="*/ 2147483647 h 2354"/>
              <a:gd name="T8" fmla="*/ 2147483647 w 3450"/>
              <a:gd name="T9" fmla="*/ 2147483647 h 2354"/>
              <a:gd name="T10" fmla="*/ 2147483647 w 3450"/>
              <a:gd name="T11" fmla="*/ 2147483647 h 2354"/>
              <a:gd name="T12" fmla="*/ 2147483647 w 3450"/>
              <a:gd name="T13" fmla="*/ 2147483647 h 2354"/>
              <a:gd name="T14" fmla="*/ 2147483647 w 3450"/>
              <a:gd name="T15" fmla="*/ 2147483647 h 2354"/>
              <a:gd name="T16" fmla="*/ 2147483647 w 3450"/>
              <a:gd name="T17" fmla="*/ 2147483647 h 2354"/>
              <a:gd name="T18" fmla="*/ 2147483647 w 3450"/>
              <a:gd name="T19" fmla="*/ 2147483647 h 2354"/>
              <a:gd name="T20" fmla="*/ 2147483647 w 3450"/>
              <a:gd name="T21" fmla="*/ 2147483647 h 2354"/>
              <a:gd name="T22" fmla="*/ 2147483647 w 3450"/>
              <a:gd name="T23" fmla="*/ 2147483647 h 2354"/>
              <a:gd name="T24" fmla="*/ 2147483647 w 3450"/>
              <a:gd name="T25" fmla="*/ 2147483647 h 2354"/>
              <a:gd name="T26" fmla="*/ 2147483647 w 3450"/>
              <a:gd name="T27" fmla="*/ 2147483647 h 2354"/>
              <a:gd name="T28" fmla="*/ 2147483647 w 3450"/>
              <a:gd name="T29" fmla="*/ 2147483647 h 2354"/>
              <a:gd name="T30" fmla="*/ 2147483647 w 3450"/>
              <a:gd name="T31" fmla="*/ 2147483647 h 2354"/>
              <a:gd name="T32" fmla="*/ 2147483647 w 3450"/>
              <a:gd name="T33" fmla="*/ 2147483647 h 2354"/>
              <a:gd name="T34" fmla="*/ 2147483647 w 3450"/>
              <a:gd name="T35" fmla="*/ 2147483647 h 2354"/>
              <a:gd name="T36" fmla="*/ 2147483647 w 3450"/>
              <a:gd name="T37" fmla="*/ 2147483647 h 2354"/>
              <a:gd name="T38" fmla="*/ 2147483647 w 3450"/>
              <a:gd name="T39" fmla="*/ 2147483647 h 2354"/>
              <a:gd name="T40" fmla="*/ 2147483647 w 3450"/>
              <a:gd name="T41" fmla="*/ 2147483647 h 2354"/>
              <a:gd name="T42" fmla="*/ 2147483647 w 3450"/>
              <a:gd name="T43" fmla="*/ 2147483647 h 2354"/>
              <a:gd name="T44" fmla="*/ 2147483647 w 3450"/>
              <a:gd name="T45" fmla="*/ 2147483647 h 2354"/>
              <a:gd name="T46" fmla="*/ 2147483647 w 3450"/>
              <a:gd name="T47" fmla="*/ 2147483647 h 2354"/>
              <a:gd name="T48" fmla="*/ 0 w 3450"/>
              <a:gd name="T49" fmla="*/ 2147483647 h 23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50"/>
              <a:gd name="T76" fmla="*/ 0 h 2354"/>
              <a:gd name="T77" fmla="*/ 3450 w 3450"/>
              <a:gd name="T78" fmla="*/ 2354 h 23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50" h="2354">
                <a:moveTo>
                  <a:pt x="3450" y="0"/>
                </a:moveTo>
                <a:lnTo>
                  <a:pt x="3344" y="42"/>
                </a:lnTo>
                <a:lnTo>
                  <a:pt x="3085" y="167"/>
                </a:lnTo>
                <a:lnTo>
                  <a:pt x="2865" y="314"/>
                </a:lnTo>
                <a:lnTo>
                  <a:pt x="2668" y="451"/>
                </a:lnTo>
                <a:lnTo>
                  <a:pt x="2524" y="558"/>
                </a:lnTo>
                <a:lnTo>
                  <a:pt x="2386" y="718"/>
                </a:lnTo>
                <a:lnTo>
                  <a:pt x="2233" y="877"/>
                </a:lnTo>
                <a:lnTo>
                  <a:pt x="2091" y="1020"/>
                </a:lnTo>
                <a:lnTo>
                  <a:pt x="1931" y="1160"/>
                </a:lnTo>
                <a:lnTo>
                  <a:pt x="1841" y="1253"/>
                </a:lnTo>
                <a:lnTo>
                  <a:pt x="1751" y="1392"/>
                </a:lnTo>
                <a:lnTo>
                  <a:pt x="1600" y="1620"/>
                </a:lnTo>
                <a:lnTo>
                  <a:pt x="1528" y="1720"/>
                </a:lnTo>
                <a:lnTo>
                  <a:pt x="1430" y="1818"/>
                </a:lnTo>
                <a:lnTo>
                  <a:pt x="1372" y="1878"/>
                </a:lnTo>
                <a:lnTo>
                  <a:pt x="1310" y="1949"/>
                </a:lnTo>
                <a:lnTo>
                  <a:pt x="1188" y="2028"/>
                </a:lnTo>
                <a:lnTo>
                  <a:pt x="1088" y="2086"/>
                </a:lnTo>
                <a:lnTo>
                  <a:pt x="967" y="2163"/>
                </a:lnTo>
                <a:lnTo>
                  <a:pt x="848" y="2221"/>
                </a:lnTo>
                <a:lnTo>
                  <a:pt x="567" y="2290"/>
                </a:lnTo>
                <a:lnTo>
                  <a:pt x="440" y="2315"/>
                </a:lnTo>
                <a:lnTo>
                  <a:pt x="264" y="2331"/>
                </a:lnTo>
                <a:lnTo>
                  <a:pt x="0" y="2354"/>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endParaRPr>
          </a:p>
        </p:txBody>
      </p:sp>
      <p:sp>
        <p:nvSpPr>
          <p:cNvPr id="27657" name="Freeform 14"/>
          <p:cNvSpPr>
            <a:spLocks/>
          </p:cNvSpPr>
          <p:nvPr/>
        </p:nvSpPr>
        <p:spPr bwMode="auto">
          <a:xfrm>
            <a:off x="2832100" y="2936875"/>
            <a:ext cx="2244725" cy="1585913"/>
          </a:xfrm>
          <a:custGeom>
            <a:avLst/>
            <a:gdLst>
              <a:gd name="T0" fmla="*/ 2147483647 w 2827"/>
              <a:gd name="T1" fmla="*/ 2147483647 h 1998"/>
              <a:gd name="T2" fmla="*/ 2147483647 w 2827"/>
              <a:gd name="T3" fmla="*/ 2147483647 h 1998"/>
              <a:gd name="T4" fmla="*/ 2147483647 w 2827"/>
              <a:gd name="T5" fmla="*/ 500251646 h 1998"/>
              <a:gd name="T6" fmla="*/ 2147483647 w 2827"/>
              <a:gd name="T7" fmla="*/ 0 h 1998"/>
              <a:gd name="T8" fmla="*/ 2147483647 w 2827"/>
              <a:gd name="T9" fmla="*/ 0 h 1998"/>
              <a:gd name="T10" fmla="*/ 2147483647 w 2827"/>
              <a:gd name="T11" fmla="*/ 1500124503 h 1998"/>
              <a:gd name="T12" fmla="*/ 2147483647 w 2827"/>
              <a:gd name="T13" fmla="*/ 2147483647 h 1998"/>
              <a:gd name="T14" fmla="*/ 2147483647 w 2827"/>
              <a:gd name="T15" fmla="*/ 2147483647 h 1998"/>
              <a:gd name="T16" fmla="*/ 2147483647 w 2827"/>
              <a:gd name="T17" fmla="*/ 2147483647 h 1998"/>
              <a:gd name="T18" fmla="*/ 2147483647 w 2827"/>
              <a:gd name="T19" fmla="*/ 2147483647 h 1998"/>
              <a:gd name="T20" fmla="*/ 2147483647 w 2827"/>
              <a:gd name="T21" fmla="*/ 2147483647 h 1998"/>
              <a:gd name="T22" fmla="*/ 2147483647 w 2827"/>
              <a:gd name="T23" fmla="*/ 2147483647 h 1998"/>
              <a:gd name="T24" fmla="*/ 2147483647 w 2827"/>
              <a:gd name="T25" fmla="*/ 2147483647 h 1998"/>
              <a:gd name="T26" fmla="*/ 2147483647 w 2827"/>
              <a:gd name="T27" fmla="*/ 2147483647 h 1998"/>
              <a:gd name="T28" fmla="*/ 2147483647 w 2827"/>
              <a:gd name="T29" fmla="*/ 2147483647 h 1998"/>
              <a:gd name="T30" fmla="*/ 2147483647 w 2827"/>
              <a:gd name="T31" fmla="*/ 2147483647 h 1998"/>
              <a:gd name="T32" fmla="*/ 2147483647 w 2827"/>
              <a:gd name="T33" fmla="*/ 2147483647 h 1998"/>
              <a:gd name="T34" fmla="*/ 2147483647 w 2827"/>
              <a:gd name="T35" fmla="*/ 2147483647 h 1998"/>
              <a:gd name="T36" fmla="*/ 2147483647 w 2827"/>
              <a:gd name="T37" fmla="*/ 2147483647 h 1998"/>
              <a:gd name="T38" fmla="*/ 0 w 2827"/>
              <a:gd name="T39" fmla="*/ 2147483647 h 19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27"/>
              <a:gd name="T61" fmla="*/ 0 h 1998"/>
              <a:gd name="T62" fmla="*/ 2827 w 2827"/>
              <a:gd name="T63" fmla="*/ 1998 h 19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27" h="1998">
                <a:moveTo>
                  <a:pt x="2827" y="23"/>
                </a:moveTo>
                <a:lnTo>
                  <a:pt x="2508" y="8"/>
                </a:lnTo>
                <a:lnTo>
                  <a:pt x="2242" y="1"/>
                </a:lnTo>
                <a:lnTo>
                  <a:pt x="2122" y="0"/>
                </a:lnTo>
                <a:lnTo>
                  <a:pt x="2070" y="0"/>
                </a:lnTo>
                <a:lnTo>
                  <a:pt x="2023" y="3"/>
                </a:lnTo>
                <a:lnTo>
                  <a:pt x="1663" y="47"/>
                </a:lnTo>
                <a:lnTo>
                  <a:pt x="1317" y="121"/>
                </a:lnTo>
                <a:lnTo>
                  <a:pt x="1101" y="221"/>
                </a:lnTo>
                <a:lnTo>
                  <a:pt x="902" y="334"/>
                </a:lnTo>
                <a:lnTo>
                  <a:pt x="684" y="471"/>
                </a:lnTo>
                <a:lnTo>
                  <a:pt x="487" y="618"/>
                </a:lnTo>
                <a:lnTo>
                  <a:pt x="360" y="776"/>
                </a:lnTo>
                <a:lnTo>
                  <a:pt x="258" y="940"/>
                </a:lnTo>
                <a:lnTo>
                  <a:pt x="205" y="1098"/>
                </a:lnTo>
                <a:lnTo>
                  <a:pt x="155" y="1260"/>
                </a:lnTo>
                <a:lnTo>
                  <a:pt x="90" y="1389"/>
                </a:lnTo>
                <a:lnTo>
                  <a:pt x="29" y="1521"/>
                </a:lnTo>
                <a:lnTo>
                  <a:pt x="10" y="1747"/>
                </a:lnTo>
                <a:lnTo>
                  <a:pt x="0" y="1998"/>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endParaRPr>
          </a:p>
        </p:txBody>
      </p:sp>
      <p:grpSp>
        <p:nvGrpSpPr>
          <p:cNvPr id="27658" name="Group 46"/>
          <p:cNvGrpSpPr>
            <a:grpSpLocks/>
          </p:cNvGrpSpPr>
          <p:nvPr/>
        </p:nvGrpSpPr>
        <p:grpSpPr bwMode="auto">
          <a:xfrm>
            <a:off x="4600575" y="4724400"/>
            <a:ext cx="134938" cy="423863"/>
            <a:chOff x="2898" y="3194"/>
            <a:chExt cx="85" cy="267"/>
          </a:xfrm>
        </p:grpSpPr>
        <p:sp>
          <p:nvSpPr>
            <p:cNvPr id="27677" name="Line 15"/>
            <p:cNvSpPr>
              <a:spLocks noChangeShapeType="1"/>
            </p:cNvSpPr>
            <p:nvPr/>
          </p:nvSpPr>
          <p:spPr bwMode="auto">
            <a:xfrm flipV="1">
              <a:off x="2941" y="3230"/>
              <a:ext cx="1" cy="2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27678" name="Freeform 16"/>
            <p:cNvSpPr>
              <a:spLocks/>
            </p:cNvSpPr>
            <p:nvPr/>
          </p:nvSpPr>
          <p:spPr bwMode="auto">
            <a:xfrm>
              <a:off x="2898" y="3194"/>
              <a:ext cx="85" cy="170"/>
            </a:xfrm>
            <a:custGeom>
              <a:avLst/>
              <a:gdLst>
                <a:gd name="T0" fmla="*/ 0 w 169"/>
                <a:gd name="T1" fmla="*/ 43 h 339"/>
                <a:gd name="T2" fmla="*/ 11 w 169"/>
                <a:gd name="T3" fmla="*/ 0 h 339"/>
                <a:gd name="T4" fmla="*/ 22 w 169"/>
                <a:gd name="T5" fmla="*/ 43 h 339"/>
                <a:gd name="T6" fmla="*/ 0 w 169"/>
                <a:gd name="T7" fmla="*/ 43 h 339"/>
                <a:gd name="T8" fmla="*/ 0 60000 65536"/>
                <a:gd name="T9" fmla="*/ 0 60000 65536"/>
                <a:gd name="T10" fmla="*/ 0 60000 65536"/>
                <a:gd name="T11" fmla="*/ 0 60000 65536"/>
                <a:gd name="T12" fmla="*/ 0 w 169"/>
                <a:gd name="T13" fmla="*/ 0 h 339"/>
                <a:gd name="T14" fmla="*/ 169 w 169"/>
                <a:gd name="T15" fmla="*/ 339 h 339"/>
              </a:gdLst>
              <a:ahLst/>
              <a:cxnLst>
                <a:cxn ang="T8">
                  <a:pos x="T0" y="T1"/>
                </a:cxn>
                <a:cxn ang="T9">
                  <a:pos x="T2" y="T3"/>
                </a:cxn>
                <a:cxn ang="T10">
                  <a:pos x="T4" y="T5"/>
                </a:cxn>
                <a:cxn ang="T11">
                  <a:pos x="T6" y="T7"/>
                </a:cxn>
              </a:cxnLst>
              <a:rect l="T12" t="T13" r="T14" b="T15"/>
              <a:pathLst>
                <a:path w="169" h="339">
                  <a:moveTo>
                    <a:pt x="0" y="339"/>
                  </a:moveTo>
                  <a:lnTo>
                    <a:pt x="84" y="0"/>
                  </a:lnTo>
                  <a:lnTo>
                    <a:pt x="169" y="339"/>
                  </a:lnTo>
                  <a:lnTo>
                    <a:pt x="0" y="339"/>
                  </a:lnTo>
                  <a:close/>
                </a:path>
              </a:pathLst>
            </a:custGeom>
            <a:solidFill>
              <a:srgbClr val="000000"/>
            </a:solidFill>
            <a:ln w="28575">
              <a:solidFill>
                <a:srgbClr val="000000"/>
              </a:solidFill>
              <a:prstDash val="solid"/>
              <a:round/>
              <a:headEnd/>
              <a:tailEnd/>
            </a:ln>
          </p:spPr>
          <p:txBody>
            <a:bodyPr/>
            <a:lstStyle/>
            <a:p>
              <a:pPr defTabSz="914400"/>
              <a:endParaRPr lang="en-US">
                <a:solidFill>
                  <a:prstClr val="black"/>
                </a:solidFill>
              </a:endParaRPr>
            </a:p>
          </p:txBody>
        </p:sp>
      </p:grpSp>
      <p:sp>
        <p:nvSpPr>
          <p:cNvPr id="27659" name="Line 21"/>
          <p:cNvSpPr>
            <a:spLocks noChangeShapeType="1"/>
          </p:cNvSpPr>
          <p:nvPr/>
        </p:nvSpPr>
        <p:spPr bwMode="auto">
          <a:xfrm>
            <a:off x="2432050" y="4233863"/>
            <a:ext cx="1219200" cy="365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27660" name="Freeform 22"/>
          <p:cNvSpPr>
            <a:spLocks/>
          </p:cNvSpPr>
          <p:nvPr/>
        </p:nvSpPr>
        <p:spPr bwMode="auto">
          <a:xfrm>
            <a:off x="3435350" y="4197350"/>
            <a:ext cx="271463" cy="134938"/>
          </a:xfrm>
          <a:custGeom>
            <a:avLst/>
            <a:gdLst>
              <a:gd name="T0" fmla="*/ 2147483647 w 342"/>
              <a:gd name="T1" fmla="*/ 0 h 169"/>
              <a:gd name="T2" fmla="*/ 2147483647 w 342"/>
              <a:gd name="T3" fmla="*/ 2147483647 h 169"/>
              <a:gd name="T4" fmla="*/ 0 w 342"/>
              <a:gd name="T5" fmla="*/ 2147483647 h 169"/>
              <a:gd name="T6" fmla="*/ 2147483647 w 342"/>
              <a:gd name="T7" fmla="*/ 0 h 169"/>
              <a:gd name="T8" fmla="*/ 0 60000 65536"/>
              <a:gd name="T9" fmla="*/ 0 60000 65536"/>
              <a:gd name="T10" fmla="*/ 0 60000 65536"/>
              <a:gd name="T11" fmla="*/ 0 60000 65536"/>
              <a:gd name="T12" fmla="*/ 0 w 342"/>
              <a:gd name="T13" fmla="*/ 0 h 169"/>
              <a:gd name="T14" fmla="*/ 342 w 342"/>
              <a:gd name="T15" fmla="*/ 169 h 169"/>
            </a:gdLst>
            <a:ahLst/>
            <a:cxnLst>
              <a:cxn ang="T8">
                <a:pos x="T0" y="T1"/>
              </a:cxn>
              <a:cxn ang="T9">
                <a:pos x="T2" y="T3"/>
              </a:cxn>
              <a:cxn ang="T10">
                <a:pos x="T4" y="T5"/>
              </a:cxn>
              <a:cxn ang="T11">
                <a:pos x="T6" y="T7"/>
              </a:cxn>
            </a:cxnLst>
            <a:rect l="T12" t="T13" r="T14" b="T15"/>
            <a:pathLst>
              <a:path w="342" h="169">
                <a:moveTo>
                  <a:pt x="6" y="0"/>
                </a:moveTo>
                <a:lnTo>
                  <a:pt x="342" y="94"/>
                </a:lnTo>
                <a:lnTo>
                  <a:pt x="0" y="169"/>
                </a:lnTo>
                <a:lnTo>
                  <a:pt x="6" y="0"/>
                </a:lnTo>
                <a:close/>
              </a:path>
            </a:pathLst>
          </a:custGeom>
          <a:solidFill>
            <a:srgbClr val="000000"/>
          </a:solidFill>
          <a:ln w="28575">
            <a:solidFill>
              <a:srgbClr val="000000"/>
            </a:solidFill>
            <a:prstDash val="solid"/>
            <a:round/>
            <a:headEnd/>
            <a:tailEnd/>
          </a:ln>
        </p:spPr>
        <p:txBody>
          <a:bodyPr/>
          <a:lstStyle/>
          <a:p>
            <a:pPr defTabSz="914400"/>
            <a:endParaRPr lang="en-US">
              <a:solidFill>
                <a:prstClr val="black"/>
              </a:solidFill>
            </a:endParaRPr>
          </a:p>
        </p:txBody>
      </p:sp>
      <p:sp>
        <p:nvSpPr>
          <p:cNvPr id="27662" name="Freeform 24"/>
          <p:cNvSpPr>
            <a:spLocks/>
          </p:cNvSpPr>
          <p:nvPr/>
        </p:nvSpPr>
        <p:spPr bwMode="auto">
          <a:xfrm rot="1877064">
            <a:off x="7600437" y="1539404"/>
            <a:ext cx="268287" cy="192088"/>
          </a:xfrm>
          <a:custGeom>
            <a:avLst/>
            <a:gdLst>
              <a:gd name="T0" fmla="*/ 2147483647 w 336"/>
              <a:gd name="T1" fmla="*/ 0 h 241"/>
              <a:gd name="T2" fmla="*/ 2147483647 w 336"/>
              <a:gd name="T3" fmla="*/ 2147483647 h 241"/>
              <a:gd name="T4" fmla="*/ 0 w 336"/>
              <a:gd name="T5" fmla="*/ 2147483647 h 241"/>
              <a:gd name="T6" fmla="*/ 2147483647 w 336"/>
              <a:gd name="T7" fmla="*/ 0 h 241"/>
              <a:gd name="T8" fmla="*/ 0 60000 65536"/>
              <a:gd name="T9" fmla="*/ 0 60000 65536"/>
              <a:gd name="T10" fmla="*/ 0 60000 65536"/>
              <a:gd name="T11" fmla="*/ 0 60000 65536"/>
              <a:gd name="T12" fmla="*/ 0 w 336"/>
              <a:gd name="T13" fmla="*/ 0 h 241"/>
              <a:gd name="T14" fmla="*/ 336 w 336"/>
              <a:gd name="T15" fmla="*/ 241 h 241"/>
            </a:gdLst>
            <a:ahLst/>
            <a:cxnLst>
              <a:cxn ang="T8">
                <a:pos x="T0" y="T1"/>
              </a:cxn>
              <a:cxn ang="T9">
                <a:pos x="T2" y="T3"/>
              </a:cxn>
              <a:cxn ang="T10">
                <a:pos x="T4" y="T5"/>
              </a:cxn>
              <a:cxn ang="T11">
                <a:pos x="T6" y="T7"/>
              </a:cxn>
            </a:cxnLst>
            <a:rect l="T12" t="T13" r="T14" b="T15"/>
            <a:pathLst>
              <a:path w="336" h="241">
                <a:moveTo>
                  <a:pt x="85" y="0"/>
                </a:moveTo>
                <a:lnTo>
                  <a:pt x="336" y="241"/>
                </a:lnTo>
                <a:lnTo>
                  <a:pt x="0" y="147"/>
                </a:lnTo>
                <a:lnTo>
                  <a:pt x="85" y="0"/>
                </a:lnTo>
                <a:close/>
              </a:path>
            </a:pathLst>
          </a:custGeom>
          <a:solidFill>
            <a:srgbClr val="000000"/>
          </a:solidFill>
          <a:ln w="28575">
            <a:solidFill>
              <a:srgbClr val="000000"/>
            </a:solidFill>
            <a:prstDash val="solid"/>
            <a:round/>
            <a:headEnd/>
            <a:tailEnd/>
          </a:ln>
        </p:spPr>
        <p:txBody>
          <a:bodyPr/>
          <a:lstStyle/>
          <a:p>
            <a:pPr defTabSz="914400"/>
            <a:endParaRPr lang="en-US">
              <a:solidFill>
                <a:prstClr val="black"/>
              </a:solidFill>
            </a:endParaRPr>
          </a:p>
        </p:txBody>
      </p:sp>
      <p:sp>
        <p:nvSpPr>
          <p:cNvPr id="27663" name="Rectangle 25"/>
          <p:cNvSpPr>
            <a:spLocks noChangeArrowheads="1"/>
          </p:cNvSpPr>
          <p:nvPr/>
        </p:nvSpPr>
        <p:spPr bwMode="auto">
          <a:xfrm>
            <a:off x="2006600" y="2498209"/>
            <a:ext cx="14026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2400" dirty="0" err="1" smtClean="0">
                <a:solidFill>
                  <a:srgbClr val="000000"/>
                </a:solidFill>
              </a:rPr>
              <a:t>Phragmites</a:t>
            </a:r>
            <a:endParaRPr lang="en-US" sz="2400" dirty="0">
              <a:solidFill>
                <a:srgbClr val="000000"/>
              </a:solidFill>
            </a:endParaRPr>
          </a:p>
        </p:txBody>
      </p:sp>
      <p:sp>
        <p:nvSpPr>
          <p:cNvPr id="27664" name="Rectangle 27"/>
          <p:cNvSpPr>
            <a:spLocks noChangeArrowheads="1"/>
          </p:cNvSpPr>
          <p:nvPr/>
        </p:nvSpPr>
        <p:spPr bwMode="auto">
          <a:xfrm>
            <a:off x="2026229" y="2895600"/>
            <a:ext cx="1426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600" dirty="0">
                <a:solidFill>
                  <a:srgbClr val="000000"/>
                </a:solidFill>
              </a:rPr>
              <a:t>(</a:t>
            </a:r>
            <a:r>
              <a:rPr lang="el-GR" dirty="0">
                <a:solidFill>
                  <a:prstClr val="black"/>
                </a:solidFill>
              </a:rPr>
              <a:t>δ</a:t>
            </a:r>
            <a:r>
              <a:rPr lang="en-US" baseline="30000" dirty="0">
                <a:solidFill>
                  <a:prstClr val="black"/>
                </a:solidFill>
              </a:rPr>
              <a:t>13</a:t>
            </a:r>
            <a:r>
              <a:rPr lang="en-US" dirty="0">
                <a:solidFill>
                  <a:prstClr val="black"/>
                </a:solidFill>
              </a:rPr>
              <a:t>C </a:t>
            </a:r>
            <a:r>
              <a:rPr lang="en-US" dirty="0" smtClean="0">
                <a:solidFill>
                  <a:prstClr val="black"/>
                </a:solidFill>
              </a:rPr>
              <a:t>=</a:t>
            </a:r>
            <a:r>
              <a:rPr lang="en-US" sz="1600" dirty="0" smtClean="0">
                <a:solidFill>
                  <a:srgbClr val="000000"/>
                </a:solidFill>
              </a:rPr>
              <a:t>-27.2 </a:t>
            </a:r>
            <a:r>
              <a:rPr lang="en-US" sz="1600" dirty="0" smtClean="0">
                <a:solidFill>
                  <a:prstClr val="black"/>
                </a:solidFill>
              </a:rPr>
              <a:t>‰ </a:t>
            </a:r>
            <a:r>
              <a:rPr lang="en-US" sz="1600" dirty="0">
                <a:solidFill>
                  <a:srgbClr val="000000"/>
                </a:solidFill>
              </a:rPr>
              <a:t>)</a:t>
            </a:r>
          </a:p>
          <a:p>
            <a:pPr defTabSz="914400"/>
            <a:r>
              <a:rPr lang="en-US" sz="1600" dirty="0">
                <a:solidFill>
                  <a:srgbClr val="CC3300"/>
                </a:solidFill>
              </a:rPr>
              <a:t>(</a:t>
            </a:r>
            <a:r>
              <a:rPr lang="en-US" sz="1600" dirty="0" smtClean="0">
                <a:solidFill>
                  <a:srgbClr val="CC3300"/>
                </a:solidFill>
              </a:rPr>
              <a:t>C:N=25-45)</a:t>
            </a:r>
            <a:endParaRPr lang="en-US" sz="1600" dirty="0">
              <a:solidFill>
                <a:srgbClr val="CC3300"/>
              </a:solidFill>
            </a:endParaRPr>
          </a:p>
        </p:txBody>
      </p:sp>
      <p:sp>
        <p:nvSpPr>
          <p:cNvPr id="27665" name="Rectangle 28"/>
          <p:cNvSpPr>
            <a:spLocks noChangeArrowheads="1"/>
          </p:cNvSpPr>
          <p:nvPr/>
        </p:nvSpPr>
        <p:spPr bwMode="auto">
          <a:xfrm>
            <a:off x="609600" y="38100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2400">
                <a:solidFill>
                  <a:srgbClr val="000000"/>
                </a:solidFill>
              </a:rPr>
              <a:t>Benthic algae</a:t>
            </a:r>
            <a:endParaRPr lang="en-US" sz="2400">
              <a:solidFill>
                <a:prstClr val="black"/>
              </a:solidFill>
            </a:endParaRPr>
          </a:p>
        </p:txBody>
      </p:sp>
      <p:sp>
        <p:nvSpPr>
          <p:cNvPr id="27666" name="Rectangle 29"/>
          <p:cNvSpPr>
            <a:spLocks noChangeArrowheads="1"/>
          </p:cNvSpPr>
          <p:nvPr/>
        </p:nvSpPr>
        <p:spPr bwMode="auto">
          <a:xfrm>
            <a:off x="228600" y="4191000"/>
            <a:ext cx="1778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600">
                <a:solidFill>
                  <a:srgbClr val="000000"/>
                </a:solidFill>
              </a:rPr>
              <a:t>(</a:t>
            </a:r>
            <a:r>
              <a:rPr lang="el-GR">
                <a:solidFill>
                  <a:prstClr val="black"/>
                </a:solidFill>
              </a:rPr>
              <a:t>δ</a:t>
            </a:r>
            <a:r>
              <a:rPr lang="en-US" baseline="30000">
                <a:solidFill>
                  <a:prstClr val="black"/>
                </a:solidFill>
              </a:rPr>
              <a:t>13</a:t>
            </a:r>
            <a:r>
              <a:rPr lang="en-US">
                <a:solidFill>
                  <a:prstClr val="black"/>
                </a:solidFill>
              </a:rPr>
              <a:t>C =</a:t>
            </a:r>
            <a:r>
              <a:rPr lang="en-US" sz="1600">
                <a:solidFill>
                  <a:srgbClr val="000000"/>
                </a:solidFill>
              </a:rPr>
              <a:t>-15 to -20 </a:t>
            </a:r>
            <a:r>
              <a:rPr lang="en-US" sz="1600">
                <a:solidFill>
                  <a:prstClr val="black"/>
                </a:solidFill>
              </a:rPr>
              <a:t>‰</a:t>
            </a:r>
            <a:r>
              <a:rPr lang="en-US" sz="1600">
                <a:solidFill>
                  <a:srgbClr val="000000"/>
                </a:solidFill>
              </a:rPr>
              <a:t>)</a:t>
            </a:r>
          </a:p>
          <a:p>
            <a:pPr defTabSz="914400"/>
            <a:r>
              <a:rPr lang="en-US" sz="1600">
                <a:solidFill>
                  <a:srgbClr val="CC3300"/>
                </a:solidFill>
              </a:rPr>
              <a:t>(C:N=4-10)</a:t>
            </a:r>
          </a:p>
          <a:p>
            <a:pPr defTabSz="914400"/>
            <a:endParaRPr lang="en-US" sz="1600">
              <a:solidFill>
                <a:srgbClr val="CC3300"/>
              </a:solidFill>
            </a:endParaRPr>
          </a:p>
        </p:txBody>
      </p:sp>
      <p:sp>
        <p:nvSpPr>
          <p:cNvPr id="27667" name="Rectangle 32"/>
          <p:cNvSpPr>
            <a:spLocks noChangeArrowheads="1"/>
          </p:cNvSpPr>
          <p:nvPr/>
        </p:nvSpPr>
        <p:spPr bwMode="auto">
          <a:xfrm>
            <a:off x="4439091" y="1292792"/>
            <a:ext cx="118224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2300" dirty="0" smtClean="0">
                <a:solidFill>
                  <a:srgbClr val="000000"/>
                </a:solidFill>
              </a:rPr>
              <a:t>terrestrial</a:t>
            </a:r>
            <a:endParaRPr lang="en-US" sz="2300" dirty="0">
              <a:solidFill>
                <a:srgbClr val="000000"/>
              </a:solidFill>
            </a:endParaRPr>
          </a:p>
        </p:txBody>
      </p:sp>
      <p:sp>
        <p:nvSpPr>
          <p:cNvPr id="27668" name="Rectangle 34"/>
          <p:cNvSpPr>
            <a:spLocks noChangeArrowheads="1"/>
          </p:cNvSpPr>
          <p:nvPr/>
        </p:nvSpPr>
        <p:spPr bwMode="auto">
          <a:xfrm>
            <a:off x="4419600" y="1676400"/>
            <a:ext cx="1446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600" dirty="0">
                <a:solidFill>
                  <a:srgbClr val="000000"/>
                </a:solidFill>
              </a:rPr>
              <a:t>(</a:t>
            </a:r>
            <a:r>
              <a:rPr lang="el-GR" dirty="0">
                <a:solidFill>
                  <a:prstClr val="black"/>
                </a:solidFill>
              </a:rPr>
              <a:t>δ</a:t>
            </a:r>
            <a:r>
              <a:rPr lang="en-US" baseline="30000" dirty="0">
                <a:solidFill>
                  <a:prstClr val="black"/>
                </a:solidFill>
              </a:rPr>
              <a:t>13</a:t>
            </a:r>
            <a:r>
              <a:rPr lang="en-US" dirty="0">
                <a:solidFill>
                  <a:prstClr val="black"/>
                </a:solidFill>
              </a:rPr>
              <a:t>C = </a:t>
            </a:r>
            <a:r>
              <a:rPr lang="en-US" sz="1600" dirty="0">
                <a:solidFill>
                  <a:srgbClr val="000000"/>
                </a:solidFill>
              </a:rPr>
              <a:t>-26.5 </a:t>
            </a:r>
            <a:r>
              <a:rPr lang="en-US" sz="1600" dirty="0">
                <a:solidFill>
                  <a:prstClr val="black"/>
                </a:solidFill>
              </a:rPr>
              <a:t>‰</a:t>
            </a:r>
            <a:r>
              <a:rPr lang="en-US" sz="1600" dirty="0">
                <a:solidFill>
                  <a:srgbClr val="000000"/>
                </a:solidFill>
              </a:rPr>
              <a:t>)</a:t>
            </a:r>
          </a:p>
          <a:p>
            <a:pPr defTabSz="914400"/>
            <a:r>
              <a:rPr lang="en-US" sz="1600" dirty="0">
                <a:solidFill>
                  <a:srgbClr val="CC3300"/>
                </a:solidFill>
              </a:rPr>
              <a:t>(C:N=15-35)</a:t>
            </a:r>
          </a:p>
        </p:txBody>
      </p:sp>
      <p:sp>
        <p:nvSpPr>
          <p:cNvPr id="27669" name="Rectangle 35"/>
          <p:cNvSpPr>
            <a:spLocks noChangeArrowheads="1"/>
          </p:cNvSpPr>
          <p:nvPr/>
        </p:nvSpPr>
        <p:spPr bwMode="auto">
          <a:xfrm>
            <a:off x="4722813" y="5029200"/>
            <a:ext cx="1752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2300">
                <a:solidFill>
                  <a:srgbClr val="000000"/>
                </a:solidFill>
              </a:rPr>
              <a:t>phytoplankton</a:t>
            </a:r>
            <a:endParaRPr lang="en-US">
              <a:solidFill>
                <a:prstClr val="black"/>
              </a:solidFill>
            </a:endParaRPr>
          </a:p>
        </p:txBody>
      </p:sp>
      <p:sp>
        <p:nvSpPr>
          <p:cNvPr id="27670" name="Rectangle 36"/>
          <p:cNvSpPr>
            <a:spLocks noChangeArrowheads="1"/>
          </p:cNvSpPr>
          <p:nvPr/>
        </p:nvSpPr>
        <p:spPr bwMode="auto">
          <a:xfrm>
            <a:off x="4632325" y="5410200"/>
            <a:ext cx="17981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600" dirty="0">
                <a:solidFill>
                  <a:srgbClr val="000000"/>
                </a:solidFill>
              </a:rPr>
              <a:t>(</a:t>
            </a:r>
            <a:r>
              <a:rPr lang="el-GR" dirty="0">
                <a:solidFill>
                  <a:prstClr val="black"/>
                </a:solidFill>
              </a:rPr>
              <a:t>δ</a:t>
            </a:r>
            <a:r>
              <a:rPr lang="en-US" baseline="30000" dirty="0">
                <a:solidFill>
                  <a:prstClr val="black"/>
                </a:solidFill>
              </a:rPr>
              <a:t>13</a:t>
            </a:r>
            <a:r>
              <a:rPr lang="en-US" dirty="0">
                <a:solidFill>
                  <a:prstClr val="black"/>
                </a:solidFill>
              </a:rPr>
              <a:t>C </a:t>
            </a:r>
            <a:r>
              <a:rPr lang="en-US" dirty="0" smtClean="0">
                <a:solidFill>
                  <a:prstClr val="black"/>
                </a:solidFill>
              </a:rPr>
              <a:t>=-</a:t>
            </a:r>
            <a:r>
              <a:rPr lang="en-US" sz="1600" dirty="0" smtClean="0">
                <a:solidFill>
                  <a:srgbClr val="000000"/>
                </a:solidFill>
              </a:rPr>
              <a:t>30 </a:t>
            </a:r>
            <a:r>
              <a:rPr lang="en-US" sz="1600" dirty="0">
                <a:solidFill>
                  <a:srgbClr val="000000"/>
                </a:solidFill>
              </a:rPr>
              <a:t>to -</a:t>
            </a:r>
            <a:r>
              <a:rPr lang="en-US" sz="1600" dirty="0" smtClean="0">
                <a:solidFill>
                  <a:srgbClr val="000000"/>
                </a:solidFill>
              </a:rPr>
              <a:t>25 </a:t>
            </a:r>
            <a:r>
              <a:rPr lang="en-US" dirty="0">
                <a:solidFill>
                  <a:prstClr val="black"/>
                </a:solidFill>
              </a:rPr>
              <a:t>‰</a:t>
            </a:r>
            <a:r>
              <a:rPr lang="en-US" sz="1600" dirty="0">
                <a:solidFill>
                  <a:srgbClr val="000000"/>
                </a:solidFill>
              </a:rPr>
              <a:t>)</a:t>
            </a:r>
          </a:p>
          <a:p>
            <a:pPr defTabSz="914400"/>
            <a:r>
              <a:rPr lang="en-US" sz="1600" dirty="0">
                <a:solidFill>
                  <a:srgbClr val="CC3300"/>
                </a:solidFill>
              </a:rPr>
              <a:t>(C:N=4-10)</a:t>
            </a:r>
          </a:p>
          <a:p>
            <a:pPr defTabSz="914400"/>
            <a:endParaRPr lang="en-US" sz="1600" dirty="0">
              <a:solidFill>
                <a:srgbClr val="CC3300"/>
              </a:solidFill>
            </a:endParaRPr>
          </a:p>
        </p:txBody>
      </p:sp>
      <p:sp>
        <p:nvSpPr>
          <p:cNvPr id="27672" name="Freeform 38"/>
          <p:cNvSpPr>
            <a:spLocks/>
          </p:cNvSpPr>
          <p:nvPr/>
        </p:nvSpPr>
        <p:spPr bwMode="auto">
          <a:xfrm>
            <a:off x="4832350" y="3546475"/>
            <a:ext cx="788988" cy="1120775"/>
          </a:xfrm>
          <a:custGeom>
            <a:avLst/>
            <a:gdLst>
              <a:gd name="T0" fmla="*/ 2147483647 w 992"/>
              <a:gd name="T1" fmla="*/ 0 h 1413"/>
              <a:gd name="T2" fmla="*/ 2147483647 w 992"/>
              <a:gd name="T3" fmla="*/ 2147483647 h 1413"/>
              <a:gd name="T4" fmla="*/ 2147483647 w 992"/>
              <a:gd name="T5" fmla="*/ 2147483647 h 1413"/>
              <a:gd name="T6" fmla="*/ 2147483647 w 992"/>
              <a:gd name="T7" fmla="*/ 2147483647 h 1413"/>
              <a:gd name="T8" fmla="*/ 2147483647 w 992"/>
              <a:gd name="T9" fmla="*/ 2147483647 h 1413"/>
              <a:gd name="T10" fmla="*/ 2147483647 w 992"/>
              <a:gd name="T11" fmla="*/ 2147483647 h 1413"/>
              <a:gd name="T12" fmla="*/ 2147483647 w 992"/>
              <a:gd name="T13" fmla="*/ 2147483647 h 1413"/>
              <a:gd name="T14" fmla="*/ 2147483647 w 992"/>
              <a:gd name="T15" fmla="*/ 2147483647 h 1413"/>
              <a:gd name="T16" fmla="*/ 2147483647 w 992"/>
              <a:gd name="T17" fmla="*/ 2147483647 h 1413"/>
              <a:gd name="T18" fmla="*/ 2147483647 w 992"/>
              <a:gd name="T19" fmla="*/ 2147483647 h 1413"/>
              <a:gd name="T20" fmla="*/ 2147483647 w 992"/>
              <a:gd name="T21" fmla="*/ 2147483647 h 1413"/>
              <a:gd name="T22" fmla="*/ 2147483647 w 992"/>
              <a:gd name="T23" fmla="*/ 2147483647 h 1413"/>
              <a:gd name="T24" fmla="*/ 2147483647 w 992"/>
              <a:gd name="T25" fmla="*/ 2147483647 h 1413"/>
              <a:gd name="T26" fmla="*/ 2147483647 w 992"/>
              <a:gd name="T27" fmla="*/ 2147483647 h 1413"/>
              <a:gd name="T28" fmla="*/ 2147483647 w 992"/>
              <a:gd name="T29" fmla="*/ 2147483647 h 1413"/>
              <a:gd name="T30" fmla="*/ 2147483647 w 992"/>
              <a:gd name="T31" fmla="*/ 2147483647 h 1413"/>
              <a:gd name="T32" fmla="*/ 0 w 992"/>
              <a:gd name="T33" fmla="*/ 2147483647 h 1413"/>
              <a:gd name="T34" fmla="*/ 2147483647 w 992"/>
              <a:gd name="T35" fmla="*/ 2147483647 h 1413"/>
              <a:gd name="T36" fmla="*/ 2147483647 w 992"/>
              <a:gd name="T37" fmla="*/ 2147483647 h 1413"/>
              <a:gd name="T38" fmla="*/ 2147483647 w 992"/>
              <a:gd name="T39" fmla="*/ 2147483647 h 1413"/>
              <a:gd name="T40" fmla="*/ 2147483647 w 992"/>
              <a:gd name="T41" fmla="*/ 2147483647 h 1413"/>
              <a:gd name="T42" fmla="*/ 2147483647 w 992"/>
              <a:gd name="T43" fmla="*/ 2147483647 h 1413"/>
              <a:gd name="T44" fmla="*/ 2147483647 w 992"/>
              <a:gd name="T45" fmla="*/ 0 h 14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92"/>
              <a:gd name="T70" fmla="*/ 0 h 1413"/>
              <a:gd name="T71" fmla="*/ 992 w 992"/>
              <a:gd name="T72" fmla="*/ 1413 h 14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92" h="1413">
                <a:moveTo>
                  <a:pt x="921" y="0"/>
                </a:moveTo>
                <a:lnTo>
                  <a:pt x="861" y="275"/>
                </a:lnTo>
                <a:lnTo>
                  <a:pt x="874" y="492"/>
                </a:lnTo>
                <a:lnTo>
                  <a:pt x="900" y="647"/>
                </a:lnTo>
                <a:lnTo>
                  <a:pt x="954" y="852"/>
                </a:lnTo>
                <a:lnTo>
                  <a:pt x="982" y="1019"/>
                </a:lnTo>
                <a:lnTo>
                  <a:pt x="992" y="1093"/>
                </a:lnTo>
                <a:lnTo>
                  <a:pt x="979" y="1189"/>
                </a:lnTo>
                <a:lnTo>
                  <a:pt x="940" y="1268"/>
                </a:lnTo>
                <a:lnTo>
                  <a:pt x="822" y="1335"/>
                </a:lnTo>
                <a:lnTo>
                  <a:pt x="691" y="1379"/>
                </a:lnTo>
                <a:lnTo>
                  <a:pt x="513" y="1402"/>
                </a:lnTo>
                <a:lnTo>
                  <a:pt x="362" y="1413"/>
                </a:lnTo>
                <a:lnTo>
                  <a:pt x="188" y="1402"/>
                </a:lnTo>
                <a:lnTo>
                  <a:pt x="85" y="1346"/>
                </a:lnTo>
                <a:lnTo>
                  <a:pt x="13" y="1285"/>
                </a:lnTo>
                <a:lnTo>
                  <a:pt x="0" y="1163"/>
                </a:lnTo>
                <a:lnTo>
                  <a:pt x="13" y="1053"/>
                </a:lnTo>
                <a:lnTo>
                  <a:pt x="223" y="722"/>
                </a:lnTo>
                <a:lnTo>
                  <a:pt x="480" y="442"/>
                </a:lnTo>
                <a:lnTo>
                  <a:pt x="659" y="254"/>
                </a:lnTo>
                <a:lnTo>
                  <a:pt x="807" y="104"/>
                </a:lnTo>
                <a:lnTo>
                  <a:pt x="921" y="0"/>
                </a:lnTo>
                <a:close/>
              </a:path>
            </a:pathLst>
          </a:custGeom>
          <a:blipFill dpi="0" rotWithShape="0">
            <a:blip r:embed="rId6"/>
            <a:srcRect/>
            <a:tile tx="0" ty="0" sx="100000" sy="100000" flip="none" algn="tl"/>
          </a:blipFill>
          <a:ln w="19050">
            <a:solidFill>
              <a:srgbClr val="000000"/>
            </a:solidFill>
            <a:prstDash val="solid"/>
            <a:round/>
            <a:headEnd/>
            <a:tailEnd/>
          </a:ln>
        </p:spPr>
        <p:txBody>
          <a:bodyPr/>
          <a:lstStyle/>
          <a:p>
            <a:pPr defTabSz="914400"/>
            <a:endParaRPr lang="en-US">
              <a:solidFill>
                <a:prstClr val="black"/>
              </a:solidFill>
            </a:endParaRPr>
          </a:p>
        </p:txBody>
      </p:sp>
      <p:sp>
        <p:nvSpPr>
          <p:cNvPr id="27673" name="Freeform 41"/>
          <p:cNvSpPr>
            <a:spLocks/>
          </p:cNvSpPr>
          <p:nvPr/>
        </p:nvSpPr>
        <p:spPr bwMode="auto">
          <a:xfrm>
            <a:off x="3771900" y="3097213"/>
            <a:ext cx="806450" cy="415925"/>
          </a:xfrm>
          <a:custGeom>
            <a:avLst/>
            <a:gdLst>
              <a:gd name="T0" fmla="*/ 2147483647 w 1017"/>
              <a:gd name="T1" fmla="*/ 2147483647 h 523"/>
              <a:gd name="T2" fmla="*/ 2147483647 w 1017"/>
              <a:gd name="T3" fmla="*/ 2147483647 h 523"/>
              <a:gd name="T4" fmla="*/ 2147483647 w 1017"/>
              <a:gd name="T5" fmla="*/ 2147483647 h 523"/>
              <a:gd name="T6" fmla="*/ 2147483647 w 1017"/>
              <a:gd name="T7" fmla="*/ 2147483647 h 523"/>
              <a:gd name="T8" fmla="*/ 2147483647 w 1017"/>
              <a:gd name="T9" fmla="*/ 2147483647 h 523"/>
              <a:gd name="T10" fmla="*/ 2147483647 w 1017"/>
              <a:gd name="T11" fmla="*/ 2147483647 h 523"/>
              <a:gd name="T12" fmla="*/ 2147483647 w 1017"/>
              <a:gd name="T13" fmla="*/ 2147483647 h 523"/>
              <a:gd name="T14" fmla="*/ 2147483647 w 1017"/>
              <a:gd name="T15" fmla="*/ 2147483647 h 523"/>
              <a:gd name="T16" fmla="*/ 2147483647 w 1017"/>
              <a:gd name="T17" fmla="*/ 2147483647 h 523"/>
              <a:gd name="T18" fmla="*/ 0 w 1017"/>
              <a:gd name="T19" fmla="*/ 2147483647 h 523"/>
              <a:gd name="T20" fmla="*/ 2147483647 w 1017"/>
              <a:gd name="T21" fmla="*/ 2147483647 h 523"/>
              <a:gd name="T22" fmla="*/ 2147483647 w 1017"/>
              <a:gd name="T23" fmla="*/ 2147483647 h 523"/>
              <a:gd name="T24" fmla="*/ 2147483647 w 1017"/>
              <a:gd name="T25" fmla="*/ 2147483647 h 523"/>
              <a:gd name="T26" fmla="*/ 2147483647 w 1017"/>
              <a:gd name="T27" fmla="*/ 2147483647 h 523"/>
              <a:gd name="T28" fmla="*/ 2147483647 w 1017"/>
              <a:gd name="T29" fmla="*/ 2147483647 h 523"/>
              <a:gd name="T30" fmla="*/ 2147483647 w 1017"/>
              <a:gd name="T31" fmla="*/ 2147483647 h 523"/>
              <a:gd name="T32" fmla="*/ 2147483647 w 1017"/>
              <a:gd name="T33" fmla="*/ 0 h 523"/>
              <a:gd name="T34" fmla="*/ 2147483647 w 1017"/>
              <a:gd name="T35" fmla="*/ 2147483647 h 5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7"/>
              <a:gd name="T55" fmla="*/ 0 h 523"/>
              <a:gd name="T56" fmla="*/ 1017 w 1017"/>
              <a:gd name="T57" fmla="*/ 523 h 5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7" h="523">
                <a:moveTo>
                  <a:pt x="971" y="9"/>
                </a:moveTo>
                <a:lnTo>
                  <a:pt x="1017" y="177"/>
                </a:lnTo>
                <a:lnTo>
                  <a:pt x="971" y="322"/>
                </a:lnTo>
                <a:lnTo>
                  <a:pt x="895" y="395"/>
                </a:lnTo>
                <a:lnTo>
                  <a:pt x="804" y="475"/>
                </a:lnTo>
                <a:lnTo>
                  <a:pt x="607" y="507"/>
                </a:lnTo>
                <a:lnTo>
                  <a:pt x="410" y="523"/>
                </a:lnTo>
                <a:lnTo>
                  <a:pt x="167" y="523"/>
                </a:lnTo>
                <a:lnTo>
                  <a:pt x="31" y="523"/>
                </a:lnTo>
                <a:lnTo>
                  <a:pt x="0" y="507"/>
                </a:lnTo>
                <a:lnTo>
                  <a:pt x="198" y="355"/>
                </a:lnTo>
                <a:lnTo>
                  <a:pt x="304" y="282"/>
                </a:lnTo>
                <a:lnTo>
                  <a:pt x="441" y="217"/>
                </a:lnTo>
                <a:lnTo>
                  <a:pt x="561" y="177"/>
                </a:lnTo>
                <a:lnTo>
                  <a:pt x="728" y="104"/>
                </a:lnTo>
                <a:lnTo>
                  <a:pt x="850" y="56"/>
                </a:lnTo>
                <a:lnTo>
                  <a:pt x="971" y="0"/>
                </a:lnTo>
                <a:lnTo>
                  <a:pt x="971" y="9"/>
                </a:lnTo>
                <a:close/>
              </a:path>
            </a:pathLst>
          </a:custGeom>
          <a:blipFill dpi="0" rotWithShape="0">
            <a:blip r:embed="rId7"/>
            <a:srcRect/>
            <a:tile tx="0" ty="0" sx="100000" sy="100000" flip="none" algn="tl"/>
          </a:blipFill>
          <a:ln w="19050">
            <a:solidFill>
              <a:srgbClr val="000000"/>
            </a:solidFill>
            <a:prstDash val="solid"/>
            <a:round/>
            <a:headEnd/>
            <a:tailEnd/>
          </a:ln>
        </p:spPr>
        <p:txBody>
          <a:bodyPr/>
          <a:lstStyle/>
          <a:p>
            <a:pPr defTabSz="914400"/>
            <a:endParaRPr lang="en-US">
              <a:solidFill>
                <a:prstClr val="black"/>
              </a:solidFill>
            </a:endParaRPr>
          </a:p>
        </p:txBody>
      </p:sp>
      <p:grpSp>
        <p:nvGrpSpPr>
          <p:cNvPr id="27674" name="Group 50"/>
          <p:cNvGrpSpPr>
            <a:grpSpLocks/>
          </p:cNvGrpSpPr>
          <p:nvPr/>
        </p:nvGrpSpPr>
        <p:grpSpPr bwMode="auto">
          <a:xfrm rot="7068858">
            <a:off x="3695700" y="2781300"/>
            <a:ext cx="100013" cy="633413"/>
            <a:chOff x="2898" y="3194"/>
            <a:chExt cx="85" cy="267"/>
          </a:xfrm>
        </p:grpSpPr>
        <p:sp>
          <p:nvSpPr>
            <p:cNvPr id="27675" name="Line 51"/>
            <p:cNvSpPr>
              <a:spLocks noChangeShapeType="1"/>
            </p:cNvSpPr>
            <p:nvPr/>
          </p:nvSpPr>
          <p:spPr bwMode="auto">
            <a:xfrm flipV="1">
              <a:off x="2941" y="3230"/>
              <a:ext cx="1" cy="2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27676" name="Freeform 52"/>
            <p:cNvSpPr>
              <a:spLocks/>
            </p:cNvSpPr>
            <p:nvPr/>
          </p:nvSpPr>
          <p:spPr bwMode="auto">
            <a:xfrm>
              <a:off x="2898" y="3194"/>
              <a:ext cx="85" cy="170"/>
            </a:xfrm>
            <a:custGeom>
              <a:avLst/>
              <a:gdLst>
                <a:gd name="T0" fmla="*/ 0 w 169"/>
                <a:gd name="T1" fmla="*/ 43 h 339"/>
                <a:gd name="T2" fmla="*/ 11 w 169"/>
                <a:gd name="T3" fmla="*/ 0 h 339"/>
                <a:gd name="T4" fmla="*/ 22 w 169"/>
                <a:gd name="T5" fmla="*/ 43 h 339"/>
                <a:gd name="T6" fmla="*/ 0 w 169"/>
                <a:gd name="T7" fmla="*/ 43 h 339"/>
                <a:gd name="T8" fmla="*/ 0 60000 65536"/>
                <a:gd name="T9" fmla="*/ 0 60000 65536"/>
                <a:gd name="T10" fmla="*/ 0 60000 65536"/>
                <a:gd name="T11" fmla="*/ 0 60000 65536"/>
                <a:gd name="T12" fmla="*/ 0 w 169"/>
                <a:gd name="T13" fmla="*/ 0 h 339"/>
                <a:gd name="T14" fmla="*/ 169 w 169"/>
                <a:gd name="T15" fmla="*/ 339 h 339"/>
              </a:gdLst>
              <a:ahLst/>
              <a:cxnLst>
                <a:cxn ang="T8">
                  <a:pos x="T0" y="T1"/>
                </a:cxn>
                <a:cxn ang="T9">
                  <a:pos x="T2" y="T3"/>
                </a:cxn>
                <a:cxn ang="T10">
                  <a:pos x="T4" y="T5"/>
                </a:cxn>
                <a:cxn ang="T11">
                  <a:pos x="T6" y="T7"/>
                </a:cxn>
              </a:cxnLst>
              <a:rect l="T12" t="T13" r="T14" b="T15"/>
              <a:pathLst>
                <a:path w="169" h="339">
                  <a:moveTo>
                    <a:pt x="0" y="339"/>
                  </a:moveTo>
                  <a:lnTo>
                    <a:pt x="84" y="0"/>
                  </a:lnTo>
                  <a:lnTo>
                    <a:pt x="169" y="339"/>
                  </a:lnTo>
                  <a:lnTo>
                    <a:pt x="0" y="339"/>
                  </a:lnTo>
                  <a:close/>
                </a:path>
              </a:pathLst>
            </a:custGeom>
            <a:solidFill>
              <a:srgbClr val="000000"/>
            </a:solidFill>
            <a:ln w="28575">
              <a:solidFill>
                <a:srgbClr val="000000"/>
              </a:solidFill>
              <a:prstDash val="solid"/>
              <a:round/>
              <a:headEnd/>
              <a:tailEnd/>
            </a:ln>
          </p:spPr>
          <p:txBody>
            <a:bodyPr/>
            <a:lstStyle/>
            <a:p>
              <a:pPr defTabSz="914400"/>
              <a:endParaRPr lang="en-US">
                <a:solidFill>
                  <a:prstClr val="black"/>
                </a:solidFill>
              </a:endParaRPr>
            </a:p>
          </p:txBody>
        </p:sp>
      </p:grpSp>
      <p:sp>
        <p:nvSpPr>
          <p:cNvPr id="2" name="TextBox 1"/>
          <p:cNvSpPr txBox="1"/>
          <p:nvPr/>
        </p:nvSpPr>
        <p:spPr>
          <a:xfrm>
            <a:off x="2832100" y="168345"/>
            <a:ext cx="4156075" cy="584775"/>
          </a:xfrm>
          <a:prstGeom prst="rect">
            <a:avLst/>
          </a:prstGeom>
          <a:noFill/>
        </p:spPr>
        <p:txBody>
          <a:bodyPr wrap="square" rtlCol="0">
            <a:spAutoFit/>
          </a:bodyPr>
          <a:lstStyle/>
          <a:p>
            <a:r>
              <a:rPr lang="en-US" sz="3200" dirty="0" smtClean="0"/>
              <a:t>Utah Lake Ecosystem</a:t>
            </a:r>
            <a:endParaRPr lang="en-US" sz="3200" dirty="0"/>
          </a:p>
        </p:txBody>
      </p:sp>
      <p:sp>
        <p:nvSpPr>
          <p:cNvPr id="3" name="Rectangle 2"/>
          <p:cNvSpPr/>
          <p:nvPr/>
        </p:nvSpPr>
        <p:spPr>
          <a:xfrm>
            <a:off x="6011590" y="713487"/>
            <a:ext cx="2026196" cy="723275"/>
          </a:xfrm>
          <a:prstGeom prst="rect">
            <a:avLst/>
          </a:prstGeom>
        </p:spPr>
        <p:txBody>
          <a:bodyPr wrap="none">
            <a:spAutoFit/>
          </a:bodyPr>
          <a:lstStyle/>
          <a:p>
            <a:r>
              <a:rPr lang="en-US" sz="2300" dirty="0" smtClean="0">
                <a:solidFill>
                  <a:srgbClr val="000000"/>
                </a:solidFill>
              </a:rPr>
              <a:t>Anthropogenic </a:t>
            </a:r>
          </a:p>
          <a:p>
            <a:endParaRPr lang="en-US" dirty="0"/>
          </a:p>
        </p:txBody>
      </p:sp>
      <p:sp>
        <p:nvSpPr>
          <p:cNvPr id="4" name="Rectangle 3"/>
          <p:cNvSpPr/>
          <p:nvPr/>
        </p:nvSpPr>
        <p:spPr>
          <a:xfrm>
            <a:off x="6420717" y="986946"/>
            <a:ext cx="4572000" cy="646331"/>
          </a:xfrm>
          <a:prstGeom prst="rect">
            <a:avLst/>
          </a:prstGeom>
        </p:spPr>
        <p:txBody>
          <a:bodyPr>
            <a:spAutoFit/>
          </a:bodyPr>
          <a:lstStyle/>
          <a:p>
            <a:pPr defTabSz="914400"/>
            <a:r>
              <a:rPr lang="en-US" dirty="0">
                <a:solidFill>
                  <a:srgbClr val="000000"/>
                </a:solidFill>
              </a:rPr>
              <a:t>(</a:t>
            </a:r>
            <a:r>
              <a:rPr lang="el-GR" dirty="0">
                <a:solidFill>
                  <a:prstClr val="black"/>
                </a:solidFill>
              </a:rPr>
              <a:t>δ</a:t>
            </a:r>
            <a:r>
              <a:rPr lang="en-US" baseline="30000" dirty="0">
                <a:solidFill>
                  <a:prstClr val="black"/>
                </a:solidFill>
              </a:rPr>
              <a:t>13</a:t>
            </a:r>
            <a:r>
              <a:rPr lang="en-US" dirty="0">
                <a:solidFill>
                  <a:prstClr val="black"/>
                </a:solidFill>
              </a:rPr>
              <a:t>C = </a:t>
            </a:r>
            <a:r>
              <a:rPr lang="en-US" dirty="0" smtClean="0">
                <a:solidFill>
                  <a:prstClr val="black"/>
                </a:solidFill>
              </a:rPr>
              <a:t>-12 to -</a:t>
            </a:r>
            <a:r>
              <a:rPr lang="en-US" dirty="0" smtClean="0">
                <a:solidFill>
                  <a:srgbClr val="000000"/>
                </a:solidFill>
              </a:rPr>
              <a:t>26.5 </a:t>
            </a:r>
            <a:r>
              <a:rPr lang="en-US" dirty="0">
                <a:solidFill>
                  <a:prstClr val="black"/>
                </a:solidFill>
              </a:rPr>
              <a:t>‰</a:t>
            </a:r>
            <a:r>
              <a:rPr lang="en-US" dirty="0">
                <a:solidFill>
                  <a:srgbClr val="000000"/>
                </a:solidFill>
              </a:rPr>
              <a:t>)</a:t>
            </a:r>
          </a:p>
          <a:p>
            <a:pPr defTabSz="914400"/>
            <a:r>
              <a:rPr lang="en-US" dirty="0">
                <a:solidFill>
                  <a:srgbClr val="CC3300"/>
                </a:solidFill>
              </a:rPr>
              <a:t>(</a:t>
            </a:r>
            <a:r>
              <a:rPr lang="en-US" dirty="0" smtClean="0">
                <a:solidFill>
                  <a:srgbClr val="CC3300"/>
                </a:solidFill>
              </a:rPr>
              <a:t>C:N</a:t>
            </a:r>
            <a:r>
              <a:rPr lang="en-US" dirty="0">
                <a:solidFill>
                  <a:srgbClr val="CC3300"/>
                </a:solidFill>
              </a:rPr>
              <a:t> </a:t>
            </a:r>
            <a:r>
              <a:rPr lang="en-US" dirty="0" smtClean="0">
                <a:solidFill>
                  <a:srgbClr val="CC3300"/>
                </a:solidFill>
              </a:rPr>
              <a:t>&lt;10)</a:t>
            </a:r>
            <a:endParaRPr lang="en-US" dirty="0">
              <a:solidFill>
                <a:srgbClr val="CC3300"/>
              </a:solidFill>
            </a:endParaRPr>
          </a:p>
        </p:txBody>
      </p:sp>
      <p:sp>
        <p:nvSpPr>
          <p:cNvPr id="33" name="Line 23"/>
          <p:cNvSpPr>
            <a:spLocks noChangeShapeType="1"/>
          </p:cNvSpPr>
          <p:nvPr/>
        </p:nvSpPr>
        <p:spPr bwMode="auto">
          <a:xfrm>
            <a:off x="7450138" y="1284299"/>
            <a:ext cx="239857" cy="34812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grpSp>
        <p:nvGrpSpPr>
          <p:cNvPr id="34" name="Group 50"/>
          <p:cNvGrpSpPr>
            <a:grpSpLocks/>
          </p:cNvGrpSpPr>
          <p:nvPr/>
        </p:nvGrpSpPr>
        <p:grpSpPr bwMode="auto">
          <a:xfrm rot="7068858">
            <a:off x="5820232" y="1811121"/>
            <a:ext cx="100013" cy="633413"/>
            <a:chOff x="2898" y="3194"/>
            <a:chExt cx="85" cy="267"/>
          </a:xfrm>
        </p:grpSpPr>
        <p:sp>
          <p:nvSpPr>
            <p:cNvPr id="35" name="Line 51"/>
            <p:cNvSpPr>
              <a:spLocks noChangeShapeType="1"/>
            </p:cNvSpPr>
            <p:nvPr/>
          </p:nvSpPr>
          <p:spPr bwMode="auto">
            <a:xfrm flipV="1">
              <a:off x="2941" y="3230"/>
              <a:ext cx="1" cy="2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36" name="Freeform 52"/>
            <p:cNvSpPr>
              <a:spLocks/>
            </p:cNvSpPr>
            <p:nvPr/>
          </p:nvSpPr>
          <p:spPr bwMode="auto">
            <a:xfrm>
              <a:off x="2898" y="3194"/>
              <a:ext cx="85" cy="170"/>
            </a:xfrm>
            <a:custGeom>
              <a:avLst/>
              <a:gdLst>
                <a:gd name="T0" fmla="*/ 0 w 169"/>
                <a:gd name="T1" fmla="*/ 43 h 339"/>
                <a:gd name="T2" fmla="*/ 11 w 169"/>
                <a:gd name="T3" fmla="*/ 0 h 339"/>
                <a:gd name="T4" fmla="*/ 22 w 169"/>
                <a:gd name="T5" fmla="*/ 43 h 339"/>
                <a:gd name="T6" fmla="*/ 0 w 169"/>
                <a:gd name="T7" fmla="*/ 43 h 339"/>
                <a:gd name="T8" fmla="*/ 0 60000 65536"/>
                <a:gd name="T9" fmla="*/ 0 60000 65536"/>
                <a:gd name="T10" fmla="*/ 0 60000 65536"/>
                <a:gd name="T11" fmla="*/ 0 60000 65536"/>
                <a:gd name="T12" fmla="*/ 0 w 169"/>
                <a:gd name="T13" fmla="*/ 0 h 339"/>
                <a:gd name="T14" fmla="*/ 169 w 169"/>
                <a:gd name="T15" fmla="*/ 339 h 339"/>
              </a:gdLst>
              <a:ahLst/>
              <a:cxnLst>
                <a:cxn ang="T8">
                  <a:pos x="T0" y="T1"/>
                </a:cxn>
                <a:cxn ang="T9">
                  <a:pos x="T2" y="T3"/>
                </a:cxn>
                <a:cxn ang="T10">
                  <a:pos x="T4" y="T5"/>
                </a:cxn>
                <a:cxn ang="T11">
                  <a:pos x="T6" y="T7"/>
                </a:cxn>
              </a:cxnLst>
              <a:rect l="T12" t="T13" r="T14" b="T15"/>
              <a:pathLst>
                <a:path w="169" h="339">
                  <a:moveTo>
                    <a:pt x="0" y="339"/>
                  </a:moveTo>
                  <a:lnTo>
                    <a:pt x="84" y="0"/>
                  </a:lnTo>
                  <a:lnTo>
                    <a:pt x="169" y="339"/>
                  </a:lnTo>
                  <a:lnTo>
                    <a:pt x="0" y="339"/>
                  </a:lnTo>
                  <a:close/>
                </a:path>
              </a:pathLst>
            </a:custGeom>
            <a:solidFill>
              <a:srgbClr val="000000"/>
            </a:solidFill>
            <a:ln w="28575">
              <a:solidFill>
                <a:srgbClr val="000000"/>
              </a:solidFill>
              <a:prstDash val="solid"/>
              <a:round/>
              <a:headEnd/>
              <a:tailEnd/>
            </a:ln>
          </p:spPr>
          <p:txBody>
            <a:bodyPr/>
            <a:lstStyle/>
            <a:p>
              <a:pPr defTabSz="914400"/>
              <a:endParaRPr lang="en-US">
                <a:solidFill>
                  <a:prstClr val="black"/>
                </a:solidFill>
              </a:endParaRPr>
            </a:p>
          </p:txBody>
        </p:sp>
      </p:grpSp>
    </p:spTree>
    <p:custDataLst>
      <p:tags r:id="rId1"/>
    </p:custDataLst>
    <p:extLst>
      <p:ext uri="{BB962C8B-B14F-4D97-AF65-F5344CB8AC3E}">
        <p14:creationId xmlns:p14="http://schemas.microsoft.com/office/powerpoint/2010/main" val="2673565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62376" y="-3283"/>
            <a:ext cx="9220200" cy="2747913"/>
            <a:chOff x="-76200" y="4218111"/>
            <a:chExt cx="9220200" cy="2747913"/>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218111"/>
              <a:ext cx="3078480" cy="250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76200" y="6596692"/>
              <a:ext cx="9220200" cy="369332"/>
            </a:xfrm>
            <a:prstGeom prst="rect">
              <a:avLst/>
            </a:prstGeom>
            <a:solidFill>
              <a:schemeClr val="bg1"/>
            </a:solidFill>
          </p:spPr>
          <p:txBody>
            <a:bodyPr wrap="square" rtlCol="0">
              <a:spAutoFit/>
            </a:bodyPr>
            <a:lstStyle/>
            <a:p>
              <a:pPr defTabSz="914400"/>
              <a:endParaRPr lang="en-US" dirty="0">
                <a:solidFill>
                  <a:prstClr val="black"/>
                </a:solidFill>
              </a:endParaRPr>
            </a:p>
          </p:txBody>
        </p:sp>
        <p:cxnSp>
          <p:nvCxnSpPr>
            <p:cNvPr id="19" name="Straight Connector 18"/>
            <p:cNvCxnSpPr/>
            <p:nvPr/>
          </p:nvCxnSpPr>
          <p:spPr>
            <a:xfrm>
              <a:off x="6172200" y="6663367"/>
              <a:ext cx="9906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153275" y="6210300"/>
              <a:ext cx="533401" cy="246221"/>
            </a:xfrm>
            <a:prstGeom prst="rect">
              <a:avLst/>
            </a:prstGeom>
            <a:noFill/>
          </p:spPr>
          <p:txBody>
            <a:bodyPr wrap="square" rtlCol="0">
              <a:spAutoFit/>
            </a:bodyPr>
            <a:lstStyle/>
            <a:p>
              <a:pPr defTabSz="914400"/>
              <a:r>
                <a:rPr lang="en-US" sz="1000" dirty="0" smtClean="0">
                  <a:solidFill>
                    <a:prstClr val="black"/>
                  </a:solidFill>
                </a:rPr>
                <a:t>UL1a</a:t>
              </a:r>
              <a:endParaRPr lang="en-US" sz="1000" dirty="0">
                <a:solidFill>
                  <a:prstClr val="black"/>
                </a:solidFill>
              </a:endParaRPr>
            </a:p>
          </p:txBody>
        </p:sp>
        <p:sp>
          <p:nvSpPr>
            <p:cNvPr id="21" name="TextBox 20"/>
            <p:cNvSpPr txBox="1"/>
            <p:nvPr/>
          </p:nvSpPr>
          <p:spPr>
            <a:xfrm>
              <a:off x="7305675" y="5905500"/>
              <a:ext cx="533401" cy="246221"/>
            </a:xfrm>
            <a:prstGeom prst="rect">
              <a:avLst/>
            </a:prstGeom>
            <a:noFill/>
          </p:spPr>
          <p:txBody>
            <a:bodyPr wrap="square" rtlCol="0">
              <a:spAutoFit/>
            </a:bodyPr>
            <a:lstStyle/>
            <a:p>
              <a:pPr defTabSz="914400"/>
              <a:r>
                <a:rPr lang="en-US" sz="1000" dirty="0" smtClean="0">
                  <a:solidFill>
                    <a:prstClr val="black"/>
                  </a:solidFill>
                </a:rPr>
                <a:t>UL1b</a:t>
              </a:r>
              <a:endParaRPr lang="en-US" sz="1000" dirty="0">
                <a:solidFill>
                  <a:prstClr val="black"/>
                </a:solidFill>
              </a:endParaRPr>
            </a:p>
          </p:txBody>
        </p:sp>
        <p:sp>
          <p:nvSpPr>
            <p:cNvPr id="22" name="TextBox 21"/>
            <p:cNvSpPr txBox="1"/>
            <p:nvPr/>
          </p:nvSpPr>
          <p:spPr>
            <a:xfrm>
              <a:off x="7400925" y="5686425"/>
              <a:ext cx="533401" cy="246221"/>
            </a:xfrm>
            <a:prstGeom prst="rect">
              <a:avLst/>
            </a:prstGeom>
            <a:noFill/>
          </p:spPr>
          <p:txBody>
            <a:bodyPr wrap="square" rtlCol="0">
              <a:spAutoFit/>
            </a:bodyPr>
            <a:lstStyle/>
            <a:p>
              <a:pPr defTabSz="914400"/>
              <a:r>
                <a:rPr lang="en-US" sz="1000" dirty="0" smtClean="0">
                  <a:solidFill>
                    <a:prstClr val="black"/>
                  </a:solidFill>
                </a:rPr>
                <a:t>UL1c</a:t>
              </a:r>
              <a:endParaRPr lang="en-US" sz="1000" dirty="0">
                <a:solidFill>
                  <a:prstClr val="black"/>
                </a:solidFill>
              </a:endParaRPr>
            </a:p>
          </p:txBody>
        </p:sp>
        <p:sp>
          <p:nvSpPr>
            <p:cNvPr id="23" name="TextBox 22"/>
            <p:cNvSpPr txBox="1"/>
            <p:nvPr/>
          </p:nvSpPr>
          <p:spPr>
            <a:xfrm>
              <a:off x="7115175" y="6568117"/>
              <a:ext cx="533400" cy="261610"/>
            </a:xfrm>
            <a:prstGeom prst="rect">
              <a:avLst/>
            </a:prstGeom>
            <a:noFill/>
          </p:spPr>
          <p:txBody>
            <a:bodyPr wrap="square" rtlCol="0">
              <a:spAutoFit/>
            </a:bodyPr>
            <a:lstStyle/>
            <a:p>
              <a:pPr defTabSz="914400"/>
              <a:r>
                <a:rPr lang="en-US" sz="1100" dirty="0" smtClean="0">
                  <a:solidFill>
                    <a:prstClr val="black"/>
                  </a:solidFill>
                </a:rPr>
                <a:t>1.5 km</a:t>
              </a:r>
              <a:endParaRPr lang="en-US" sz="1100" dirty="0">
                <a:solidFill>
                  <a:prstClr val="black"/>
                </a:solidFill>
              </a:endParaRPr>
            </a:p>
          </p:txBody>
        </p:sp>
      </p:grpSp>
      <p:sp>
        <p:nvSpPr>
          <p:cNvPr id="2" name="Title 1"/>
          <p:cNvSpPr>
            <a:spLocks noGrp="1"/>
          </p:cNvSpPr>
          <p:nvPr>
            <p:ph type="title"/>
          </p:nvPr>
        </p:nvSpPr>
        <p:spPr>
          <a:xfrm>
            <a:off x="219332" y="1017805"/>
            <a:ext cx="7772400" cy="1143000"/>
          </a:xfrm>
        </p:spPr>
        <p:txBody>
          <a:bodyPr>
            <a:normAutofit/>
          </a:bodyPr>
          <a:lstStyle/>
          <a:p>
            <a:r>
              <a:rPr lang="en-US" sz="2400" dirty="0"/>
              <a:t>Depth profiles of δ</a:t>
            </a:r>
            <a:r>
              <a:rPr lang="en-US" sz="2400" baseline="30000" dirty="0"/>
              <a:t>13</a:t>
            </a:r>
            <a:r>
              <a:rPr lang="en-US" sz="2400" dirty="0"/>
              <a:t>C and δ</a:t>
            </a:r>
            <a:r>
              <a:rPr lang="en-US" sz="2400" baseline="30000" dirty="0"/>
              <a:t>15</a:t>
            </a:r>
            <a:r>
              <a:rPr lang="en-US" sz="2400" dirty="0"/>
              <a:t>N, C/N </a:t>
            </a:r>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0" y="2458625"/>
            <a:ext cx="2916555" cy="4114800"/>
          </a:xfrm>
          <a:prstGeom prst="rect">
            <a:avLst/>
          </a:prstGeom>
          <a:noFill/>
          <a:ln>
            <a:noFill/>
          </a:ln>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3146487" y="2445380"/>
            <a:ext cx="2916555" cy="4114800"/>
          </a:xfrm>
          <a:prstGeom prst="rect">
            <a:avLst/>
          </a:prstGeom>
          <a:noFill/>
          <a:ln>
            <a:noFill/>
          </a:ln>
        </p:spPr>
      </p:pic>
      <p:pic>
        <p:nvPicPr>
          <p:cNvPr id="6"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6061459" y="2445380"/>
            <a:ext cx="2916555" cy="4114800"/>
          </a:xfrm>
          <a:prstGeom prst="rect">
            <a:avLst/>
          </a:prstGeom>
          <a:noFill/>
          <a:ln>
            <a:noFill/>
          </a:ln>
        </p:spPr>
      </p:pic>
      <p:sp>
        <p:nvSpPr>
          <p:cNvPr id="7" name="Title 1"/>
          <p:cNvSpPr txBox="1">
            <a:spLocks/>
          </p:cNvSpPr>
          <p:nvPr/>
        </p:nvSpPr>
        <p:spPr>
          <a:xfrm>
            <a:off x="219332" y="-3283"/>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defTabSz="914400"/>
            <a:r>
              <a:rPr lang="en-US" dirty="0" smtClean="0">
                <a:solidFill>
                  <a:prstClr val="black"/>
                </a:solidFill>
              </a:rPr>
              <a:t>Results</a:t>
            </a:r>
            <a:endParaRPr lang="en-US" dirty="0">
              <a:solidFill>
                <a:prstClr val="black"/>
              </a:solidFill>
            </a:endParaRPr>
          </a:p>
        </p:txBody>
      </p:sp>
      <p:sp>
        <p:nvSpPr>
          <p:cNvPr id="10" name="TextBox 9"/>
          <p:cNvSpPr txBox="1"/>
          <p:nvPr/>
        </p:nvSpPr>
        <p:spPr>
          <a:xfrm>
            <a:off x="-1304924" y="6573425"/>
            <a:ext cx="8824661" cy="284575"/>
          </a:xfrm>
          <a:prstGeom prst="rect">
            <a:avLst/>
          </a:prstGeom>
          <a:solidFill>
            <a:schemeClr val="bg1"/>
          </a:solidFill>
        </p:spPr>
        <p:txBody>
          <a:bodyPr wrap="square" rtlCol="0">
            <a:spAutoFit/>
          </a:bodyPr>
          <a:lstStyle/>
          <a:p>
            <a:pPr defTabSz="914400"/>
            <a:endParaRPr lang="en-US" dirty="0">
              <a:solidFill>
                <a:prstClr val="black"/>
              </a:solidFill>
            </a:endParaRPr>
          </a:p>
        </p:txBody>
      </p:sp>
    </p:spTree>
    <p:custDataLst>
      <p:tags r:id="rId1"/>
    </p:custDataLst>
    <p:extLst>
      <p:ext uri="{BB962C8B-B14F-4D97-AF65-F5344CB8AC3E}">
        <p14:creationId xmlns:p14="http://schemas.microsoft.com/office/powerpoint/2010/main" val="29569464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Aparajita"/>
        <a:ea typeface=""/>
        <a:cs typeface=""/>
      </a:majorFont>
      <a:minorFont>
        <a:latin typeface="Aparajit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4">
      <a:majorFont>
        <a:latin typeface="Aparajita"/>
        <a:ea typeface=""/>
        <a:cs typeface=""/>
      </a:majorFont>
      <a:minorFont>
        <a:latin typeface="Aparajita"/>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3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4">
      <a:majorFont>
        <a:latin typeface="Aparajita"/>
        <a:ea typeface=""/>
        <a:cs typeface=""/>
      </a:majorFont>
      <a:minorFont>
        <a:latin typeface="Aparajita"/>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7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4">
      <a:majorFont>
        <a:latin typeface="Aparajita"/>
        <a:ea typeface=""/>
        <a:cs typeface=""/>
      </a:majorFont>
      <a:minorFont>
        <a:latin typeface="Aparajita"/>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1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4">
      <a:majorFont>
        <a:latin typeface="Aparajita"/>
        <a:ea typeface=""/>
        <a:cs typeface=""/>
      </a:majorFont>
      <a:minorFont>
        <a:latin typeface="Aparajita"/>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2351</TotalTime>
  <Words>679</Words>
  <Application>Microsoft Office PowerPoint</Application>
  <PresentationFormat>On-screen Show (4:3)</PresentationFormat>
  <Paragraphs>142</Paragraphs>
  <Slides>30</Slides>
  <Notes>1</Notes>
  <HiddenSlides>9</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30</vt:i4>
      </vt:variant>
    </vt:vector>
  </HeadingPairs>
  <TitlesOfParts>
    <vt:vector size="44" baseType="lpstr">
      <vt:lpstr>SimSun</vt:lpstr>
      <vt:lpstr>Aparajita</vt:lpstr>
      <vt:lpstr>Arial</vt:lpstr>
      <vt:lpstr>Calibri</vt:lpstr>
      <vt:lpstr>Constantia</vt:lpstr>
      <vt:lpstr>Times New Roman</vt:lpstr>
      <vt:lpstr>Wingdings 2</vt:lpstr>
      <vt:lpstr>Office Theme</vt:lpstr>
      <vt:lpstr>1_Equity</vt:lpstr>
      <vt:lpstr>3_Equity</vt:lpstr>
      <vt:lpstr>7_Equity</vt:lpstr>
      <vt:lpstr>11_Equity</vt:lpstr>
      <vt:lpstr>1_Office Theme</vt:lpstr>
      <vt:lpstr>SPW 12.0 Graph</vt:lpstr>
      <vt:lpstr>Assessment of Anthropogenic Impacts on the Utah Lake Ecosystem  -Integrating a Multi-Proxy Approach and GIS Spatial Analysis Technique    Dr. Weihong Wang Utah Valley University 3/30/2017</vt:lpstr>
      <vt:lpstr>Outline</vt:lpstr>
      <vt:lpstr>Study Sites</vt:lpstr>
      <vt:lpstr>Study Sites</vt:lpstr>
      <vt:lpstr>PowerPoint Presentation</vt:lpstr>
      <vt:lpstr>PowerPoint Presentation</vt:lpstr>
      <vt:lpstr>Field Work</vt:lpstr>
      <vt:lpstr>PowerPoint Presentation</vt:lpstr>
      <vt:lpstr>Depth profiles of δ13C and δ15N, C/N </vt:lpstr>
      <vt:lpstr>PowerPoint Presentation</vt:lpstr>
      <vt:lpstr>Arsenic</vt:lpstr>
      <vt:lpstr>PowerPoint Presentation</vt:lpstr>
      <vt:lpstr>PowerPoint Presentation</vt:lpstr>
      <vt:lpstr>PowerPoint Presentation</vt:lpstr>
      <vt:lpstr>Conclusions</vt:lpstr>
      <vt:lpstr>PowerPoint Presentation</vt:lpstr>
      <vt:lpstr>PowerPoint Presentation</vt:lpstr>
      <vt:lpstr>PowerPoint Presentation</vt:lpstr>
      <vt:lpstr>PowerPoint Presentation</vt:lpstr>
      <vt:lpstr>PowerPoint Presentation</vt:lpstr>
      <vt:lpstr>Conclusions</vt:lpstr>
      <vt:lpstr>Pb Concentration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Anthropogenic Impact on Utah Lake Ecosystem</vt:lpstr>
    </vt:vector>
  </TitlesOfParts>
  <Company>Utah Valley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Historical Anthropogenic Impacts on the Utah Lake Ecosystem using GIS Spatial Analysis    Dr. Weihong Wang Utah Valley University 11/16/2016</dc:title>
  <dc:creator>Weihong Wang</dc:creator>
  <cp:lastModifiedBy>Weihong Wang</cp:lastModifiedBy>
  <cp:revision>68</cp:revision>
  <dcterms:created xsi:type="dcterms:W3CDTF">2016-11-10T22:24:25Z</dcterms:created>
  <dcterms:modified xsi:type="dcterms:W3CDTF">2017-03-30T16:36:09Z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232F8F79-DB4E-4366-9A26-9941E4E2FE8F</vt:lpwstr>
  </property>
  <property fmtid="{D5CDD505-2E9C-101B-9397-08002B2CF9AE}" pid="3" name="ArticulatePath">
    <vt:lpwstr>10th annual salt lake watershed symposium presentation_Final_Weihong Wang_UVU</vt:lpwstr>
  </property>
</Properties>
</file>